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media/image4.jpeg" ContentType="image/jpeg"/>
  <Override PartName="/ppt/media/image5.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6.jpeg" ContentType="image/jpeg"/>
  <Override PartName="/ppt/media/image7.jpeg" ContentType="image/jpeg"/>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5100" u="none">
                <a:solidFill>
                  <a:srgbClr val="FFFFFF"/>
                </a:solidFill>
                <a:latin typeface="Helvetica Neue"/>
              </a:defRPr>
            </a:pPr>
            <a:r>
              <a:rPr b="1" i="0" strike="noStrike" sz="5100" u="none">
                <a:solidFill>
                  <a:srgbClr val="FFFFFF"/>
                </a:solidFill>
                <a:latin typeface="Helvetica Neue"/>
              </a:rPr>
              <a:t>Revenue Breakdown</a:t>
            </a:r>
          </a:p>
        </c:rich>
      </c:tx>
      <c:layout>
        <c:manualLayout>
          <c:xMode val="edge"/>
          <c:yMode val="edge"/>
          <c:x val="0.254236"/>
          <c:y val="0"/>
          <c:w val="0.500757"/>
          <c:h val="0.176224"/>
        </c:manualLayout>
      </c:layout>
      <c:overlay val="1"/>
      <c:spPr>
        <a:noFill/>
        <a:effectLst/>
      </c:spPr>
    </c:title>
    <c:autoTitleDeleted val="1"/>
    <c:plotArea>
      <c:layout>
        <c:manualLayout>
          <c:layoutTarget val="inner"/>
          <c:xMode val="edge"/>
          <c:yMode val="edge"/>
          <c:x val="0.116172"/>
          <c:y val="0.176224"/>
          <c:w val="0.870875"/>
          <c:h val="0.702375"/>
        </c:manualLayout>
      </c:layout>
      <c:lineChart>
        <c:grouping val="standard"/>
        <c:varyColors val="0"/>
        <c:ser>
          <c:idx val="0"/>
          <c:order val="0"/>
          <c:tx>
            <c:strRef>
              <c:f>Sheet1!$A$2</c:f>
              <c:strCache>
                <c:ptCount val="1"/>
                <c:pt idx="0">
                  <c:v>Ad Revenue</c:v>
                </c:pt>
              </c:strCache>
            </c:strRef>
          </c:tx>
          <c:spPr>
            <a:solidFill>
              <a:srgbClr val="E0E0D8"/>
            </a:solidFill>
            <a:ln w="76200" cap="flat">
              <a:solidFill>
                <a:srgbClr val="566075"/>
              </a:solidFill>
              <a:prstDash val="solid"/>
              <a:miter lim="400000"/>
            </a:ln>
            <a:effectLst/>
          </c:spPr>
          <c:marker>
            <c:symbol val="circle"/>
            <c:size val="14"/>
            <c:spPr>
              <a:solidFill>
                <a:srgbClr val="E0E0D8"/>
              </a:solidFill>
              <a:ln w="76200" cap="flat">
                <a:solidFill>
                  <a:srgbClr val="566075"/>
                </a:solidFill>
                <a:prstDash val="solid"/>
                <a:miter lim="400000"/>
              </a:ln>
              <a:effectLst/>
            </c:spPr>
          </c:marker>
          <c:dLbls>
            <c:numFmt formatCode="#,##0" sourceLinked="0"/>
            <c:txPr>
              <a:bodyPr/>
              <a:lstStyle/>
              <a:p>
                <a:pPr>
                  <a:defRPr b="1" i="0" strike="noStrike" sz="3000" u="none">
                    <a:solidFill>
                      <a:srgbClr val="FFFFFF"/>
                    </a:solidFill>
                    <a:effectLst>
                      <a:outerShdw sx="100000" sy="100000" kx="0" ky="0" algn="tl" rotWithShape="1" blurRad="127000" dist="67117" dir="2388334">
                        <a:srgbClr val="000000">
                          <a:alpha val="56263"/>
                        </a:srgbClr>
                      </a:outerShdw>
                    </a:effectLst>
                    <a:latin typeface="Helvetica Neue"/>
                  </a:defRPr>
                </a:pPr>
              </a:p>
            </c:txPr>
            <c:dLblPos val="b"/>
            <c:showLegendKey val="0"/>
            <c:showVal val="0"/>
            <c:showCatName val="0"/>
            <c:showSerName val="0"/>
            <c:showPercent val="0"/>
            <c:showBubbleSize val="0"/>
            <c:showLeaderLines val="0"/>
          </c:dLbls>
          <c:cat>
            <c:strRef>
              <c:f>Sheet1!$B$1:$M$1</c:f>
              <c:strCache>
                <c:ptCount val="12"/>
                <c:pt idx="0">
                  <c:v>June</c:v>
                </c:pt>
                <c:pt idx="1">
                  <c:v>July</c:v>
                </c:pt>
                <c:pt idx="2">
                  <c:v>August</c:v>
                </c:pt>
                <c:pt idx="3">
                  <c:v>September</c:v>
                </c:pt>
                <c:pt idx="4">
                  <c:v>November</c:v>
                </c:pt>
                <c:pt idx="5">
                  <c:v>December</c:v>
                </c:pt>
                <c:pt idx="6">
                  <c:v>January</c:v>
                </c:pt>
                <c:pt idx="7">
                  <c:v>February</c:v>
                </c:pt>
                <c:pt idx="8">
                  <c:v>March</c:v>
                </c:pt>
                <c:pt idx="9">
                  <c:v>April</c:v>
                </c:pt>
                <c:pt idx="10">
                  <c:v>May</c:v>
                </c:pt>
                <c:pt idx="11">
                  <c:v>June</c:v>
                </c:pt>
              </c:strCache>
            </c:strRef>
          </c:cat>
          <c:val>
            <c:numRef>
              <c:f>Sheet1!$B$2:$M$2</c:f>
              <c:numCache>
                <c:ptCount val="12"/>
                <c:pt idx="0">
                  <c:v>0.100000</c:v>
                </c:pt>
                <c:pt idx="1">
                  <c:v>0.300000</c:v>
                </c:pt>
                <c:pt idx="2">
                  <c:v>0.300000</c:v>
                </c:pt>
                <c:pt idx="3">
                  <c:v>0.500000</c:v>
                </c:pt>
                <c:pt idx="4">
                  <c:v>1.200000</c:v>
                </c:pt>
                <c:pt idx="5">
                  <c:v>1.900000</c:v>
                </c:pt>
                <c:pt idx="6">
                  <c:v>2.600000</c:v>
                </c:pt>
                <c:pt idx="7">
                  <c:v>3.200000</c:v>
                </c:pt>
                <c:pt idx="8">
                  <c:v>3.700000</c:v>
                </c:pt>
                <c:pt idx="9">
                  <c:v>3.900000</c:v>
                </c:pt>
                <c:pt idx="10">
                  <c:v>3.900000</c:v>
                </c:pt>
                <c:pt idx="11">
                  <c:v>3.900000</c:v>
                </c:pt>
              </c:numCache>
            </c:numRef>
          </c:val>
          <c:smooth val="0"/>
        </c:ser>
        <c:ser>
          <c:idx val="1"/>
          <c:order val="1"/>
          <c:tx>
            <c:strRef>
              <c:f>Sheet1!$A$3</c:f>
              <c:strCache>
                <c:ptCount val="1"/>
                <c:pt idx="0">
                  <c:v>Premium Revenu</c:v>
                </c:pt>
              </c:strCache>
            </c:strRef>
          </c:tx>
          <c:spPr>
            <a:solidFill>
              <a:srgbClr val="E0E0D8"/>
            </a:solidFill>
            <a:ln w="76200" cap="flat">
              <a:solidFill>
                <a:srgbClr val="918068"/>
              </a:solidFill>
              <a:prstDash val="solid"/>
              <a:miter lim="400000"/>
            </a:ln>
            <a:effectLst/>
          </c:spPr>
          <c:marker>
            <c:symbol val="circle"/>
            <c:size val="14"/>
            <c:spPr>
              <a:solidFill>
                <a:srgbClr val="E0E0D8"/>
              </a:solidFill>
              <a:ln w="76200" cap="flat">
                <a:solidFill>
                  <a:srgbClr val="948067"/>
                </a:solidFill>
                <a:prstDash val="solid"/>
                <a:miter lim="400000"/>
              </a:ln>
              <a:effectLst/>
            </c:spPr>
          </c:marker>
          <c:dLbls>
            <c:numFmt formatCode="#,##0" sourceLinked="0"/>
            <c:txPr>
              <a:bodyPr/>
              <a:lstStyle/>
              <a:p>
                <a:pPr>
                  <a:defRPr b="1" i="0" strike="noStrike" sz="3000" u="none">
                    <a:solidFill>
                      <a:srgbClr val="FFFFFF"/>
                    </a:solidFill>
                    <a:effectLst>
                      <a:outerShdw sx="100000" sy="100000" kx="0" ky="0" algn="tl" rotWithShape="1" blurRad="127000" dist="67117" dir="2388334">
                        <a:srgbClr val="000000">
                          <a:alpha val="56263"/>
                        </a:srgbClr>
                      </a:outerShdw>
                    </a:effectLst>
                    <a:latin typeface="Helvetica Neue"/>
                  </a:defRPr>
                </a:pPr>
              </a:p>
            </c:txPr>
            <c:dLblPos val="b"/>
            <c:showLegendKey val="0"/>
            <c:showVal val="0"/>
            <c:showCatName val="0"/>
            <c:showSerName val="0"/>
            <c:showPercent val="0"/>
            <c:showBubbleSize val="0"/>
            <c:showLeaderLines val="0"/>
          </c:dLbls>
          <c:cat>
            <c:strRef>
              <c:f>Sheet1!$B$1:$M$1</c:f>
              <c:strCache>
                <c:ptCount val="12"/>
                <c:pt idx="0">
                  <c:v>June</c:v>
                </c:pt>
                <c:pt idx="1">
                  <c:v>July</c:v>
                </c:pt>
                <c:pt idx="2">
                  <c:v>August</c:v>
                </c:pt>
                <c:pt idx="3">
                  <c:v>September</c:v>
                </c:pt>
                <c:pt idx="4">
                  <c:v>November</c:v>
                </c:pt>
                <c:pt idx="5">
                  <c:v>December</c:v>
                </c:pt>
                <c:pt idx="6">
                  <c:v>January</c:v>
                </c:pt>
                <c:pt idx="7">
                  <c:v>February</c:v>
                </c:pt>
                <c:pt idx="8">
                  <c:v>March</c:v>
                </c:pt>
                <c:pt idx="9">
                  <c:v>April</c:v>
                </c:pt>
                <c:pt idx="10">
                  <c:v>May</c:v>
                </c:pt>
                <c:pt idx="11">
                  <c:v>June</c:v>
                </c:pt>
              </c:strCache>
            </c:strRef>
          </c:cat>
          <c:val>
            <c:numRef>
              <c:f>Sheet1!$B$3:$M$3</c:f>
              <c:numCache>
                <c:ptCount val="12"/>
                <c:pt idx="0">
                  <c:v>0.000000</c:v>
                </c:pt>
                <c:pt idx="1">
                  <c:v>0.000000</c:v>
                </c:pt>
                <c:pt idx="2">
                  <c:v>0.000000</c:v>
                </c:pt>
                <c:pt idx="3">
                  <c:v>0.200000</c:v>
                </c:pt>
                <c:pt idx="4">
                  <c:v>0.300000</c:v>
                </c:pt>
                <c:pt idx="5">
                  <c:v>0.500000</c:v>
                </c:pt>
                <c:pt idx="6">
                  <c:v>0.700000</c:v>
                </c:pt>
                <c:pt idx="7">
                  <c:v>0.900000</c:v>
                </c:pt>
                <c:pt idx="8">
                  <c:v>1.000000</c:v>
                </c:pt>
                <c:pt idx="9">
                  <c:v>1.200000</c:v>
                </c:pt>
                <c:pt idx="10">
                  <c:v>1.200000</c:v>
                </c:pt>
                <c:pt idx="11">
                  <c:v>1.200000</c:v>
                </c:pt>
              </c:numCache>
            </c:numRef>
          </c:val>
          <c:smooth val="0"/>
        </c:ser>
        <c:ser>
          <c:idx val="2"/>
          <c:order val="2"/>
          <c:tx>
            <c:strRef>
              <c:f>Sheet1!$A$4</c:f>
              <c:strCache>
                <c:ptCount val="1"/>
                <c:pt idx="0">
                  <c:v>Business Interest</c:v>
                </c:pt>
              </c:strCache>
            </c:strRef>
          </c:tx>
          <c:spPr>
            <a:solidFill>
              <a:srgbClr val="E0E0D8"/>
            </a:solidFill>
            <a:ln w="76200" cap="flat">
              <a:solidFill>
                <a:srgbClr val="799BAB"/>
              </a:solidFill>
              <a:prstDash val="solid"/>
              <a:miter lim="400000"/>
            </a:ln>
            <a:effectLst/>
          </c:spPr>
          <c:marker>
            <c:symbol val="circle"/>
            <c:size val="14"/>
            <c:spPr>
              <a:solidFill>
                <a:srgbClr val="E0E0D8"/>
              </a:solidFill>
              <a:ln w="76200" cap="flat">
                <a:solidFill>
                  <a:srgbClr val="789BAB"/>
                </a:solidFill>
                <a:prstDash val="solid"/>
                <a:miter lim="400000"/>
              </a:ln>
              <a:effectLst/>
            </c:spPr>
          </c:marker>
          <c:dLbls>
            <c:numFmt formatCode="#,##0" sourceLinked="0"/>
            <c:txPr>
              <a:bodyPr/>
              <a:lstStyle/>
              <a:p>
                <a:pPr>
                  <a:defRPr b="1" i="0" strike="noStrike" sz="3000" u="none">
                    <a:solidFill>
                      <a:srgbClr val="FFFFFF"/>
                    </a:solidFill>
                    <a:effectLst>
                      <a:outerShdw sx="100000" sy="100000" kx="0" ky="0" algn="tl" rotWithShape="1" blurRad="127000" dist="67117" dir="2388334">
                        <a:srgbClr val="000000">
                          <a:alpha val="56263"/>
                        </a:srgbClr>
                      </a:outerShdw>
                    </a:effectLst>
                    <a:latin typeface="Helvetica Neue"/>
                  </a:defRPr>
                </a:pPr>
              </a:p>
            </c:txPr>
            <c:dLblPos val="b"/>
            <c:showLegendKey val="0"/>
            <c:showVal val="0"/>
            <c:showCatName val="0"/>
            <c:showSerName val="0"/>
            <c:showPercent val="0"/>
            <c:showBubbleSize val="0"/>
            <c:showLeaderLines val="0"/>
          </c:dLbls>
          <c:cat>
            <c:strRef>
              <c:f>Sheet1!$B$1:$M$1</c:f>
              <c:strCache>
                <c:ptCount val="12"/>
                <c:pt idx="0">
                  <c:v>June</c:v>
                </c:pt>
                <c:pt idx="1">
                  <c:v>July</c:v>
                </c:pt>
                <c:pt idx="2">
                  <c:v>August</c:v>
                </c:pt>
                <c:pt idx="3">
                  <c:v>September</c:v>
                </c:pt>
                <c:pt idx="4">
                  <c:v>November</c:v>
                </c:pt>
                <c:pt idx="5">
                  <c:v>December</c:v>
                </c:pt>
                <c:pt idx="6">
                  <c:v>January</c:v>
                </c:pt>
                <c:pt idx="7">
                  <c:v>February</c:v>
                </c:pt>
                <c:pt idx="8">
                  <c:v>March</c:v>
                </c:pt>
                <c:pt idx="9">
                  <c:v>April</c:v>
                </c:pt>
                <c:pt idx="10">
                  <c:v>May</c:v>
                </c:pt>
                <c:pt idx="11">
                  <c:v>June</c:v>
                </c:pt>
              </c:strCache>
            </c:strRef>
          </c:cat>
          <c:val>
            <c:numRef>
              <c:f>Sheet1!$B$4:$M$4</c:f>
              <c:numCache>
                <c:ptCount val="12"/>
                <c:pt idx="0">
                  <c:v>0.000000</c:v>
                </c:pt>
                <c:pt idx="1">
                  <c:v>0.150000</c:v>
                </c:pt>
                <c:pt idx="2">
                  <c:v>0.150000</c:v>
                </c:pt>
                <c:pt idx="3">
                  <c:v>0.300000</c:v>
                </c:pt>
                <c:pt idx="4">
                  <c:v>0.800000</c:v>
                </c:pt>
                <c:pt idx="5">
                  <c:v>0.900000</c:v>
                </c:pt>
                <c:pt idx="6">
                  <c:v>1.000000</c:v>
                </c:pt>
                <c:pt idx="7">
                  <c:v>1.300000</c:v>
                </c:pt>
                <c:pt idx="8">
                  <c:v>2.000000</c:v>
                </c:pt>
                <c:pt idx="9">
                  <c:v>2.100000</c:v>
                </c:pt>
                <c:pt idx="10">
                  <c:v>2.100000</c:v>
                </c:pt>
                <c:pt idx="11">
                  <c:v>2.100000</c:v>
                </c:pt>
              </c:numCache>
            </c:numRef>
          </c:val>
          <c:smooth val="0"/>
        </c:ser>
        <c:marker val="1"/>
        <c:axId val="2094734552"/>
        <c:axId val="2094734553"/>
      </c:lineChart>
      <c:catAx>
        <c:axId val="2094734552"/>
        <c:scaling>
          <c:orientation val="minMax"/>
        </c:scaling>
        <c:delete val="0"/>
        <c:axPos val="b"/>
        <c:majorGridlines>
          <c:spPr>
            <a:ln w="12700" cap="flat">
              <a:solidFill>
                <a:srgbClr val="B8B8B8"/>
              </a:solidFill>
              <a:custDash>
                <a:ds d="200000" sp="200000"/>
              </a:custDash>
              <a:miter lim="400000"/>
            </a:ln>
          </c:spPr>
        </c:majorGridlines>
        <c:numFmt formatCode="General" sourceLinked="0"/>
        <c:majorTickMark val="cross"/>
        <c:minorTickMark val="none"/>
        <c:tickLblPos val="low"/>
        <c:spPr>
          <a:ln w="12700" cap="flat">
            <a:noFill/>
            <a:prstDash val="solid"/>
            <a:miter lim="400000"/>
          </a:ln>
        </c:spPr>
        <c:txPr>
          <a:bodyPr rot="0"/>
          <a:lstStyle/>
          <a:p>
            <a:pPr>
              <a:defRPr b="1" i="0" strike="noStrike" sz="3500" u="none">
                <a:solidFill>
                  <a:srgbClr val="538AAB"/>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1" i="0" strike="noStrike" sz="3400" u="none">
                    <a:solidFill>
                      <a:srgbClr val="538AAB"/>
                    </a:solidFill>
                    <a:latin typeface="Helvetica Neue"/>
                  </a:defRPr>
                </a:pPr>
                <a:r>
                  <a:rPr b="1" i="0" strike="noStrike" sz="3400" u="none">
                    <a:solidFill>
                      <a:srgbClr val="538AAB"/>
                    </a:solidFill>
                    <a:latin typeface="Helvetica Neue"/>
                  </a:rPr>
                  <a:t>App Revenue (thousands)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1" i="0" strike="noStrike" sz="3500" u="none">
                <a:solidFill>
                  <a:srgbClr val="538AAB"/>
                </a:solidFill>
                <a:latin typeface="Helvetica Neue"/>
              </a:defRPr>
            </a:pPr>
          </a:p>
        </c:txPr>
        <c:crossAx val="2094734552"/>
        <c:crosses val="autoZero"/>
        <c:crossBetween val="midCat"/>
        <c:majorUnit val="1"/>
        <c:minorUnit val="0.5"/>
      </c:valAx>
      <c:spPr>
        <a:solidFill>
          <a:srgbClr val="FEFDFF"/>
        </a:solidFill>
        <a:ln w="12700" cap="flat">
          <a:noFill/>
          <a:miter lim="400000"/>
        </a:ln>
        <a:effectLst/>
      </c:spPr>
    </c:plotArea>
    <c:legend>
      <c:legendPos val="r"/>
      <c:layout>
        <c:manualLayout>
          <c:xMode val="edge"/>
          <c:yMode val="edge"/>
          <c:x val="0"/>
          <c:y val="0.167927"/>
          <c:w val="0.538985"/>
          <c:h val="0.21134"/>
        </c:manualLayout>
      </c:layout>
      <c:overlay val="1"/>
      <c:spPr>
        <a:noFill/>
        <a:ln w="12700" cap="flat">
          <a:noFill/>
          <a:miter lim="400000"/>
        </a:ln>
        <a:effectLst/>
      </c:spPr>
      <c:txPr>
        <a:bodyPr rot="0"/>
        <a:lstStyle/>
        <a:p>
          <a:pPr>
            <a:defRPr b="1" i="0" strike="noStrike" sz="3000" u="none">
              <a:solidFill>
                <a:srgbClr val="818181"/>
              </a:solidFill>
              <a:latin typeface="Helvetica Neue"/>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sldImg"/>
          </p:nvPr>
        </p:nvSpPr>
        <p:spPr>
          <a:xfrm>
            <a:off x="1143000" y="685800"/>
            <a:ext cx="4572000" cy="3429000"/>
          </a:xfrm>
          <a:prstGeom prst="rect">
            <a:avLst/>
          </a:prstGeom>
        </p:spPr>
        <p:txBody>
          <a:bodyPr/>
          <a:lstStyle/>
          <a:p>
            <a:pPr/>
          </a:p>
        </p:txBody>
      </p:sp>
      <p:sp>
        <p:nvSpPr>
          <p:cNvPr id="147" name="Shape 14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Introduction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R: We will use various different Social Media advertisement options. When someone searches in their web browser for any terms such as “electric” “car” “new car” etc… they will begin seeing ads for our app on their social media sites</a:t>
            </a:r>
          </a:p>
          <a:p>
            <a:pPr/>
          </a:p>
          <a:p>
            <a:pPr/>
            <a:r>
              <a:t>The app will begin growing slowly and then pick up in popularity and hopefully grow exponentially from that point on as it gains popularity.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A: August - idea was generated</a:t>
            </a:r>
          </a:p>
          <a:p>
            <a:pPr/>
            <a:r>
              <a:t>October - original proposal</a:t>
            </a:r>
          </a:p>
          <a:p>
            <a:pPr/>
            <a:r>
              <a:t>Late October - team was assembled</a:t>
            </a:r>
          </a:p>
          <a:p>
            <a:pPr/>
            <a:r>
              <a:t>Early November - planning and funding</a:t>
            </a:r>
          </a:p>
          <a:p>
            <a:pPr/>
            <a:r>
              <a:t>December - Coding and Testing</a:t>
            </a:r>
          </a:p>
          <a:p>
            <a:pPr/>
            <a:r>
              <a:t>End of December - Beta Testing</a:t>
            </a:r>
          </a:p>
          <a:p>
            <a:pPr/>
            <a:r>
              <a:t>January to June - Further development based on feedback from beta users</a:t>
            </a:r>
          </a:p>
          <a:p>
            <a:pPr/>
            <a:r>
              <a:t>June - Roll out the application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Adrian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J</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J: In 2014, the U.S. alone used about 140 billion gallons of gasoline.</a:t>
            </a:r>
          </a:p>
          <a:p>
            <a:pPr/>
          </a:p>
          <a:p>
            <a:pPr/>
            <a:r>
              <a:t>Only 740,000 electric vehicles have been sold around the world and currently in the U.S. alone there are only 345,000 electric vehicles on the road.</a:t>
            </a:r>
          </a:p>
          <a:p>
            <a:pPr/>
          </a:p>
          <a:p>
            <a:pPr/>
            <a:r>
              <a:t>Dealerships don't often like electric vehicle due to the fact that it takes more effort to sell them due to the customers lack of familiarity.</a:t>
            </a:r>
          </a:p>
          <a:p>
            <a:pPr/>
          </a:p>
          <a:p>
            <a:pPr/>
            <a:r>
              <a:t>Per 100-mile trip: Conventional emit 99lb CO2; Hybrids emit 51lb; EV emit 54lb CO2</a:t>
            </a:r>
          </a:p>
          <a:p>
            <a:pPr/>
          </a:p>
          <a:p>
            <a:pPr/>
            <a:r>
              <a:t>“Consider the lack of familiarity. In a survey by researchers from Indiana University and the University of Kansas, respondents couldn't correctly answer basic factual questions about plug-in electric vehicles more than 60% of the time. Some 75% of wrong answers underestimated the beneficial aspects of the vehicles.”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Josh: Ev App:</a:t>
            </a:r>
          </a:p>
          <a:p>
            <a:pPr/>
            <a:r>
              <a:t>	- Teaches</a:t>
            </a:r>
          </a:p>
          <a:p>
            <a:pPr/>
            <a:r>
              <a:t>	- Promotes</a:t>
            </a:r>
          </a:p>
          <a:p>
            <a:pPr/>
            <a:r>
              <a:t>	- Compares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V: </a:t>
            </a:r>
          </a:p>
          <a:p>
            <a:pPr marL="257342" indent="-257342">
              <a:buSzPct val="75000"/>
              <a:buChar char="•"/>
            </a:pPr>
            <a:r>
              <a:t>Opted for an iOS application</a:t>
            </a:r>
          </a:p>
          <a:p>
            <a:pPr marL="257342" indent="-257342">
              <a:buSzPct val="75000"/>
              <a:buChar char="•"/>
            </a:pPr>
            <a:r>
              <a:t>Compatible with all iPhones, iPads, iPod Touch and soon the Apple Watch</a:t>
            </a:r>
          </a:p>
          <a:p>
            <a:pPr marL="257342" indent="-257342">
              <a:buSzPct val="75000"/>
              <a:buChar char="•"/>
            </a:pPr>
            <a:r>
              <a:t>Our application takes advantage of all the technologies available on iOS devices, which include: GPS, geofencing, and BlueTooth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OBD2 is a device that connects to your vehicles onboard computer and reads:</a:t>
            </a:r>
          </a:p>
          <a:p>
            <a:pPr marL="257342" indent="-257342">
              <a:buSzPct val="75000"/>
              <a:buChar char="•"/>
            </a:pPr>
            <a:r>
              <a:t>MPH</a:t>
            </a:r>
          </a:p>
          <a:p>
            <a:pPr marL="257342" indent="-257342">
              <a:buSzPct val="75000"/>
              <a:buChar char="•"/>
            </a:pPr>
            <a:r>
              <a:t>Revolutions/s</a:t>
            </a:r>
          </a:p>
          <a:p>
            <a:pPr marL="257342" indent="-257342">
              <a:buSzPct val="75000"/>
              <a:buChar char="•"/>
            </a:pPr>
            <a:r>
              <a:t>Fuel Levels</a:t>
            </a:r>
          </a:p>
          <a:p>
            <a:pPr marL="257342" indent="-257342">
              <a:buSzPct val="75000"/>
              <a:buChar char="•"/>
            </a:pPr>
            <a:r>
              <a:t>(when available) GPS</a:t>
            </a:r>
          </a:p>
          <a:p>
            <a:pPr marL="257342" indent="-257342">
              <a:buSzPct val="75000"/>
              <a:buChar char="•"/>
            </a:pPr>
            <a:r>
              <a:t>Temperatures</a:t>
            </a:r>
          </a:p>
          <a:p>
            <a:pPr marL="257342" indent="-257342">
              <a:buSzPct val="75000"/>
              <a:buChar char="•"/>
            </a:pPr>
            <a:r>
              <a:t>Engine Codes</a:t>
            </a:r>
          </a:p>
          <a:p>
            <a:pPr/>
            <a:r>
              <a:t>We will use bluetooth communication to gather the vehicles information and feed it to our application, allowing us to have more ACCURATE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V: These are our competitors:</a:t>
            </a:r>
          </a:p>
          <a:p>
            <a:pPr marL="257342" indent="-257342">
              <a:buSzPct val="75000"/>
              <a:buChar char="-"/>
            </a:pPr>
            <a:r>
              <a:t>Their main feature is nearby charging stations for Electric Vehicles ONLY</a:t>
            </a:r>
          </a:p>
          <a:p>
            <a:pPr/>
            <a:r>
              <a:rPr u="sng"/>
              <a:t>PlugShare</a:t>
            </a:r>
            <a:r>
              <a:t>: PlugScore (Charging station reviews), Notifications for new charging stations</a:t>
            </a:r>
          </a:p>
          <a:p>
            <a:pPr/>
            <a:r>
              <a:rPr u="sng"/>
              <a:t>GreenCharge</a:t>
            </a:r>
            <a:r>
              <a:t>: Automatic Syncing (ONLY with: Nissan Leaf, Prius Plug-in, or Ford Focus EV), Sharing charge history, Historical Data</a:t>
            </a:r>
          </a:p>
          <a:p>
            <a:pPr>
              <a:defRPr u="sng"/>
            </a:pPr>
            <a:r>
              <a:t>Azra Network:</a:t>
            </a:r>
            <a:r>
              <a:rPr u="none"/>
              <a:t> Like the others, find nearby charging stations, but also Integrated payment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V: </a:t>
            </a:r>
          </a:p>
          <a:p>
            <a:pPr>
              <a:defRPr u="sng"/>
            </a:pPr>
            <a:r>
              <a:rPr u="none"/>
              <a:t>Competitors </a:t>
            </a:r>
            <a:r>
              <a:t>DON’T</a:t>
            </a:r>
            <a:r>
              <a:rPr u="none"/>
              <a:t>:</a:t>
            </a:r>
            <a:endParaRPr u="none"/>
          </a:p>
          <a:p>
            <a:pPr marL="257342" indent="-257342">
              <a:buSzPct val="75000"/>
              <a:buChar char="•"/>
              <a:defRPr u="sng"/>
            </a:pPr>
            <a:r>
              <a:rPr u="none"/>
              <a:t>Allow the user to communicate with the vehicles onboard computer</a:t>
            </a:r>
            <a:endParaRPr u="none"/>
          </a:p>
          <a:p>
            <a:pPr marL="257342" indent="-257342">
              <a:buSzPct val="75000"/>
              <a:buChar char="•"/>
              <a:defRPr u="sng"/>
            </a:pPr>
            <a:r>
              <a:rPr u="none"/>
              <a:t>Track ranges, mph, distance traveled</a:t>
            </a:r>
            <a:endParaRPr u="none"/>
          </a:p>
          <a:p>
            <a:pPr marL="257342" indent="-257342">
              <a:buSzPct val="75000"/>
              <a:buChar char="•"/>
              <a:defRPr u="sng"/>
            </a:pPr>
            <a:r>
              <a:rPr u="none"/>
              <a:t>Support all vehicles (we support both gas and electric)</a:t>
            </a:r>
            <a:endParaRPr u="none"/>
          </a:p>
          <a:p>
            <a:pPr marL="257342" indent="-257342">
              <a:buSzPct val="75000"/>
              <a:buChar char="•"/>
              <a:defRPr u="sng"/>
            </a:pPr>
            <a:r>
              <a:rPr u="none"/>
              <a:t>Offer useful features for both gas and electric vehicle users (which make our app appealing to a wide audience)</a:t>
            </a:r>
            <a:endParaRPr u="none"/>
          </a:p>
          <a:p>
            <a:pPr/>
            <a:r>
              <a:t>Our App Offers:</a:t>
            </a:r>
          </a:p>
          <a:p>
            <a:pPr marL="257342" indent="-257342">
              <a:buSzPct val="75000"/>
              <a:buChar char="-"/>
            </a:pPr>
            <a:r>
              <a:t>Nearby charging stations and gas stations</a:t>
            </a:r>
          </a:p>
          <a:p>
            <a:pPr marL="257342" indent="-257342">
              <a:buSzPct val="75000"/>
              <a:buChar char="-"/>
            </a:pPr>
            <a:r>
              <a:t>Finds nearby mechanics and dealers</a:t>
            </a:r>
          </a:p>
          <a:p>
            <a:pPr marL="257342" indent="-257342">
              <a:buSzPct val="75000"/>
              <a:buChar char="-"/>
            </a:pPr>
            <a:r>
              <a:t>It can perform a car check using the bluetooth to tell you if there are any issues with the car and it can tell you which mechanic to go to fix the issues. </a:t>
            </a:r>
          </a:p>
          <a:p>
            <a:pPr marL="257342" indent="-257342">
              <a:buSzPct val="75000"/>
              <a:buChar char="-"/>
            </a:pPr>
            <a:r>
              <a:t>That feature also offers the hours and estimated cost of fixing your vehicle. </a:t>
            </a:r>
          </a:p>
          <a:p>
            <a:pPr marL="257342" indent="-257342">
              <a:buSzPct val="75000"/>
              <a:buChar char="-"/>
            </a:pPr>
            <a:r>
              <a:t>It will also take your charge and gas amount into consideration to optimize suggestions</a:t>
            </a:r>
          </a:p>
          <a:p>
            <a:pPr marL="257342" indent="-257342">
              <a:buSzPct val="75000"/>
              <a:buChar char="-"/>
            </a:pPr>
            <a:r>
              <a:t>In addition there is also a navigation function built right into the app</a:t>
            </a:r>
          </a:p>
          <a:p>
            <a:pPr marL="257342" indent="-257342">
              <a:buSzPct val="75000"/>
              <a:buChar char="-"/>
            </a:pPr>
            <a:r>
              <a:t>The navigation function takes into account how much charge you have and how much gas is remaining and can tell you how far you can still drive. </a:t>
            </a:r>
          </a:p>
          <a:p>
            <a:pPr marL="257342" indent="-257342">
              <a:buSzPct val="75000"/>
              <a:buChar char="-"/>
            </a:pPr>
            <a:r>
              <a:t>The app also gives you general information about your vehicle</a:t>
            </a:r>
          </a:p>
          <a:p>
            <a:pPr marL="257342" indent="-257342">
              <a:buSzPct val="75000"/>
              <a:buChar char="-"/>
            </a:pPr>
            <a:r>
              <a:t>And there is also a built in browser to purchase accessories for your car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marL="257342" indent="-257342">
              <a:buSzPct val="75000"/>
              <a:buChar char="-"/>
            </a:pPr>
            <a:r>
              <a:t>R:</a:t>
            </a:r>
          </a:p>
          <a:p>
            <a:pPr marL="257342" indent="-257342">
              <a:buSzPct val="75000"/>
              <a:buChar char="-"/>
            </a:pPr>
            <a:r>
              <a:t>The fun facts are spread throughout the app, 1/10 will be an advertisement</a:t>
            </a:r>
          </a:p>
          <a:p>
            <a:pPr marL="257342" indent="-257342">
              <a:buSzPct val="75000"/>
              <a:buChar char="-"/>
            </a:pPr>
            <a:r>
              <a:t>There will be a premium app ($4.99)</a:t>
            </a:r>
          </a:p>
          <a:p>
            <a:pPr marL="257342" indent="-257342">
              <a:buSzPct val="75000"/>
              <a:buChar char="-"/>
            </a:pPr>
            <a:r>
              <a:t>Dealers, mechanics, gas stations and charging stations pay a small fee, then when the user needs any of the listed utilities the app will populate a map based on the dealers, mechanics and stations that have paid to be on the list (they will have added features such as prices, offers and in the case of mechanics what they can fix)</a:t>
            </a:r>
          </a:p>
          <a:p>
            <a:pPr marL="257342" indent="-257342">
              <a:buSzPct val="75000"/>
              <a:buChar char="-"/>
            </a:pPr>
            <a:r>
              <a:t>Car Info - gives you the info of the car (MPG, Engine, Auto/Man, etc..)</a:t>
            </a:r>
          </a:p>
          <a:p>
            <a:pPr marL="257342" indent="-257342">
              <a:buSzPct val="75000"/>
              <a:buChar char="-"/>
            </a:pPr>
            <a:r>
              <a:t>GeoCharge - this helps you find what you need, charging station? gas station? mechanic? This map will be populated with sponsored places so that you can find the right place for you</a:t>
            </a:r>
          </a:p>
          <a:p>
            <a:pPr marL="257342" indent="-257342">
              <a:buSzPct val="75000"/>
              <a:buChar char="-"/>
            </a:pPr>
            <a:r>
              <a:t>Accessories - inApp purchases for parts and accessories (autoZone)</a:t>
            </a:r>
          </a:p>
          <a:p>
            <a:pPr marL="257342" indent="-257342">
              <a:buSzPct val="75000"/>
              <a:buChar char="-"/>
            </a:pPr>
            <a:r>
              <a:t>Low Mileage Alerts - when your car is slow on gas/electricity the App will give you a warning and calculate how much further you can go, based on that it will tell you which charging station is best for you (calculated by price and distance)</a:t>
            </a:r>
          </a:p>
          <a:p>
            <a:pPr marL="257342" indent="-257342">
              <a:buSzPct val="75000"/>
              <a:buChar char="-"/>
            </a:pPr>
            <a:r>
              <a:t>Maps - Apple Maps integrated into the app</a:t>
            </a:r>
          </a:p>
          <a:p>
            <a:pPr marL="257342" indent="-257342">
              <a:buSzPct val="75000"/>
              <a:buChar char="-"/>
            </a:pPr>
            <a:r>
              <a:t>Car Check - Car Broken? No problem EV App will tell you what’s wrong and where to fix it!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3175"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Shape 117"/>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18" name="Shape 118"/>
          <p:cNvSpPr/>
          <p:nvPr>
            <p:ph type="title"/>
          </p:nvPr>
        </p:nvSpPr>
        <p:spPr>
          <a:xfrm>
            <a:off x="1231900" y="3568700"/>
            <a:ext cx="10541000" cy="2628900"/>
          </a:xfrm>
          <a:prstGeom prst="rect">
            <a:avLst/>
          </a:prstGeom>
        </p:spPr>
        <p:txBody>
          <a:bodyPr/>
          <a:lstStyle>
            <a:lvl1pPr algn="l">
              <a:lnSpc>
                <a:spcPct val="90000"/>
              </a:lnSpc>
              <a:defRPr cap="all" sz="7200">
                <a:solidFill>
                  <a:srgbClr val="DEDEDE"/>
                </a:solidFill>
                <a:latin typeface="Helvetica Neue Bold Condensed"/>
                <a:ea typeface="Helvetica Neue Bold Condensed"/>
                <a:cs typeface="Helvetica Neue Bold Condensed"/>
                <a:sym typeface="Helvetica Neue Bold Condensed"/>
              </a:defRPr>
            </a:lvl1pPr>
          </a:lstStyle>
          <a:p>
            <a:pPr/>
            <a:r>
              <a:t>Title Text</a:t>
            </a:r>
          </a:p>
        </p:txBody>
      </p:sp>
      <p:sp>
        <p:nvSpPr>
          <p:cNvPr id="119" name="Shape 119"/>
          <p:cNvSpPr/>
          <p:nvPr>
            <p:ph type="sldNum" sz="quarter" idx="2"/>
          </p:nvPr>
        </p:nvSpPr>
        <p:spPr>
          <a:xfrm>
            <a:off x="6349999" y="9474200"/>
            <a:ext cx="312015" cy="299822"/>
          </a:xfrm>
          <a:prstGeom prst="rect">
            <a:avLst/>
          </a:prstGeom>
        </p:spPr>
        <p:txBody>
          <a:bodyPr/>
          <a:lstStyle>
            <a:lvl1pPr>
              <a:defRPr sz="14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Shape 126"/>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27" name="Shape 127"/>
          <p:cNvSpPr/>
          <p:nvPr>
            <p:ph type="title"/>
          </p:nvPr>
        </p:nvSpPr>
        <p:spPr>
          <a:xfrm>
            <a:off x="1422400" y="5245100"/>
            <a:ext cx="10541000" cy="2628900"/>
          </a:xfrm>
          <a:prstGeom prst="rect">
            <a:avLst/>
          </a:prstGeom>
        </p:spPr>
        <p:txBody>
          <a:bodyPr anchor="b"/>
          <a:lstStyle>
            <a:lvl1pPr algn="l">
              <a:lnSpc>
                <a:spcPct val="90000"/>
              </a:lnSpc>
              <a:defRPr cap="all" sz="7200">
                <a:solidFill>
                  <a:srgbClr val="DEDEDE"/>
                </a:solidFill>
                <a:latin typeface="Helvetica Neue Bold Condensed"/>
                <a:ea typeface="Helvetica Neue Bold Condensed"/>
                <a:cs typeface="Helvetica Neue Bold Condensed"/>
                <a:sym typeface="Helvetica Neue Bold Condensed"/>
              </a:defRPr>
            </a:lvl1pPr>
          </a:lstStyle>
          <a:p>
            <a:pPr/>
            <a:r>
              <a:t>Title Text</a:t>
            </a:r>
          </a:p>
        </p:txBody>
      </p:sp>
      <p:sp>
        <p:nvSpPr>
          <p:cNvPr id="128" name="Shape 128"/>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1pPr>
            <a:lvl2pPr marL="0" indent="2286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2pPr>
            <a:lvl3pPr marL="0" indent="4572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3pPr>
            <a:lvl4pPr marL="0" indent="6858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4pPr>
            <a:lvl5pPr marL="0" indent="9144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6349999" y="9474200"/>
            <a:ext cx="312015" cy="299822"/>
          </a:xfrm>
          <a:prstGeom prst="rect">
            <a:avLst/>
          </a:prstGeom>
        </p:spPr>
        <p:txBody>
          <a:bodyPr/>
          <a:lstStyle>
            <a:lvl1pPr>
              <a:defRPr sz="14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6" name="Shape 136"/>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37" name="Shape 137"/>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pPr/>
          </a:p>
        </p:txBody>
      </p:sp>
      <p:sp>
        <p:nvSpPr>
          <p:cNvPr id="138" name="Shape 138"/>
          <p:cNvSpPr/>
          <p:nvPr>
            <p:ph type="title"/>
          </p:nvPr>
        </p:nvSpPr>
        <p:spPr>
          <a:xfrm>
            <a:off x="1041400" y="1295400"/>
            <a:ext cx="5334000" cy="3924300"/>
          </a:xfrm>
          <a:prstGeom prst="rect">
            <a:avLst/>
          </a:prstGeom>
        </p:spPr>
        <p:txBody>
          <a:bodyPr anchor="b"/>
          <a:lstStyle>
            <a:lvl1pPr algn="l">
              <a:lnSpc>
                <a:spcPct val="90000"/>
              </a:lnSpc>
              <a:defRPr cap="all" sz="6500">
                <a:solidFill>
                  <a:srgbClr val="DEDEDE"/>
                </a:solidFill>
                <a:latin typeface="Helvetica Neue Bold Condensed"/>
                <a:ea typeface="Helvetica Neue Bold Condensed"/>
                <a:cs typeface="Helvetica Neue Bold Condensed"/>
                <a:sym typeface="Helvetica Neue Bold Condensed"/>
              </a:defRPr>
            </a:lvl1pPr>
          </a:lstStyle>
          <a:p>
            <a:pPr/>
            <a:r>
              <a:t>Title Text</a:t>
            </a:r>
          </a:p>
        </p:txBody>
      </p:sp>
      <p:sp>
        <p:nvSpPr>
          <p:cNvPr id="139" name="Shape 139"/>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1pPr>
            <a:lvl2pPr marL="0" indent="2286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2pPr>
            <a:lvl3pPr marL="0" indent="4572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3pPr>
            <a:lvl4pPr marL="0" indent="6858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4pPr>
            <a:lvl5pPr marL="0" indent="914400">
              <a:spcBef>
                <a:spcPts val="0"/>
              </a:spcBef>
              <a:buSzTx/>
              <a:buNone/>
              <a:defRPr cap="all" sz="3600">
                <a:solidFill>
                  <a:srgbClr val="558AAB"/>
                </a:solidFill>
                <a:latin typeface="Helvetica Neue Bold Condensed"/>
                <a:ea typeface="Helvetica Neue Bold Condensed"/>
                <a:cs typeface="Helvetica Neue Bold Condensed"/>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6352743" y="9474200"/>
            <a:ext cx="312014" cy="299822"/>
          </a:xfrm>
          <a:prstGeom prst="rect">
            <a:avLst/>
          </a:prstGeom>
        </p:spPr>
        <p:txBody>
          <a:bodyPr/>
          <a:lstStyle>
            <a:lvl1pPr>
              <a:defRPr sz="14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19250" y="660400"/>
            <a:ext cx="9758016" cy="59055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299" y="638919"/>
            <a:ext cx="5325770" cy="8216901"/>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094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1pPr>
      <a:lvl2pPr marL="8539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2pPr>
      <a:lvl3pPr marL="12984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3pPr>
      <a:lvl4pPr marL="17429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4pPr>
      <a:lvl5pPr marL="21874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5pPr>
      <a:lvl6pPr marL="26319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6pPr>
      <a:lvl7pPr marL="30764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7pPr>
      <a:lvl8pPr marL="35209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8pPr>
      <a:lvl9pPr marL="3965407" marR="0" indent="-409407" algn="l" defTabSz="584200" rtl="0" latinLnBrk="0">
        <a:lnSpc>
          <a:spcPct val="100000"/>
        </a:lnSpc>
        <a:spcBef>
          <a:spcPts val="4200"/>
        </a:spcBef>
        <a:spcAft>
          <a:spcPts val="0"/>
        </a:spcAft>
        <a:buClrTx/>
        <a:buSzPct val="75000"/>
        <a:buFontTx/>
        <a:buChar char="•"/>
        <a:tabLst/>
        <a:defRPr b="0" baseline="0" cap="none" i="0" spc="0" strike="noStrike" sz="35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chart" Target="../charts/char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eg"/><Relationship Id="rId4" Type="http://schemas.openxmlformats.org/officeDocument/2006/relationships/image" Target="../media/image9.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 Id="rId3" Type="http://schemas.openxmlformats.org/officeDocument/2006/relationships/image" Target="../media/image14.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theenergycollective.com/sites/theenergycollective.com/files/imagepicker/488516/ev%20vs%20gas.jpg" TargetMode="External"/><Relationship Id="rId3" Type="http://schemas.openxmlformats.org/officeDocument/2006/relationships/hyperlink" Target="https://images.angelpub.com/2015/15/30270/2.png" TargetMode="External"/><Relationship Id="rId4" Type="http://schemas.openxmlformats.org/officeDocument/2006/relationships/hyperlink" Target="http://www.talkmob.com/wp-content/uploads/2015/04/How-to-Clear-Call-History-Logs-on-iPhone-6.png" TargetMode="External"/><Relationship Id="rId5" Type="http://schemas.openxmlformats.org/officeDocument/2006/relationships/hyperlink" Target="http://a4.mzstatic.com/us/r30/Purple69/v4/ef/93/47/ef9347bf-7e46-6b94-aad6-9b7354dbbaa2/icon256.png" TargetMode="External"/><Relationship Id="rId6" Type="http://schemas.openxmlformats.org/officeDocument/2006/relationships/hyperlink" Target="http://img2.wikia.nocookie.net/__cb20121220233830/logopedia/images/6/6c/IOS.png" TargetMode="External"/><Relationship Id="rId7" Type="http://schemas.openxmlformats.org/officeDocument/2006/relationships/hyperlink" Target="http://www.plugshare.com" TargetMode="External"/><Relationship Id="rId8" Type="http://schemas.openxmlformats.org/officeDocument/2006/relationships/hyperlink" Target="http://www.greencharge.net/wp-content/uploads/2014/10/GCN_logo.png" TargetMode="External"/><Relationship Id="rId9" Type="http://schemas.openxmlformats.org/officeDocument/2006/relationships/hyperlink" Target="http://media.mlive.com/kzgazette_impact/photo/k0416charge2jpg-198b153104ffa96f.jpg" TargetMode="External"/><Relationship Id="rId10" Type="http://schemas.openxmlformats.org/officeDocument/2006/relationships/hyperlink" Target="http://www.chevrolet.com/content/dam/Chevrolet/northamerica/usa/nscwebsite/en/Home/Vehicles/Cars/2016_Spark_EV/Overview/01_images/2016-chevrolet-spark-ev-baseball-card-648x301.png" TargetMode="External"/><Relationship Id="rId11" Type="http://schemas.openxmlformats.org/officeDocument/2006/relationships/hyperlink" Target="http://www.chevrolet.com/content/dam/Chevrolet/northamerica/usa/nscwebsite/en/Home/Vehicles/Cars/2016_Volt/Model_Overview/01_images/2016-chevrolet-volt-ltz-baseball-card-648xvar-width.png"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5.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xfrm>
            <a:off x="952500" y="-520700"/>
            <a:ext cx="11099800" cy="2159000"/>
          </a:xfrm>
          <a:prstGeom prst="rect">
            <a:avLst/>
          </a:prstGeom>
        </p:spPr>
        <p:txBody>
          <a:bodyPr/>
          <a:lstStyle>
            <a:lvl1pPr>
              <a:defRPr b="1">
                <a:latin typeface="Helvetica"/>
                <a:ea typeface="Helvetica"/>
                <a:cs typeface="Helvetica"/>
                <a:sym typeface="Helvetica"/>
              </a:defRPr>
            </a:lvl1pPr>
          </a:lstStyle>
          <a:p>
            <a:pPr/>
            <a:r>
              <a:t>Business Model</a:t>
            </a:r>
          </a:p>
        </p:txBody>
      </p:sp>
      <p:sp>
        <p:nvSpPr>
          <p:cNvPr id="221" name="Shape 221"/>
          <p:cNvSpPr/>
          <p:nvPr>
            <p:ph type="body" sz="half" idx="1"/>
          </p:nvPr>
        </p:nvSpPr>
        <p:spPr>
          <a:xfrm>
            <a:off x="952500" y="1327693"/>
            <a:ext cx="11099800" cy="2419399"/>
          </a:xfrm>
          <a:prstGeom prst="rect">
            <a:avLst/>
          </a:prstGeom>
        </p:spPr>
        <p:txBody>
          <a:bodyPr numCol="2" spcCol="554990"/>
          <a:lstStyle/>
          <a:p>
            <a:pPr marL="360044" indent="-360044" defTabSz="473201">
              <a:spcBef>
                <a:spcPts val="3400"/>
              </a:spcBef>
              <a:defRPr sz="3240"/>
            </a:pPr>
            <a:r>
              <a:t>FREE</a:t>
            </a:r>
          </a:p>
          <a:p>
            <a:pPr marL="360044" indent="-360044" defTabSz="473201">
              <a:spcBef>
                <a:spcPts val="3400"/>
              </a:spcBef>
              <a:defRPr sz="3240"/>
            </a:pPr>
            <a:r>
              <a:t>Premium $4.99</a:t>
            </a:r>
          </a:p>
          <a:p>
            <a:pPr marL="360044" indent="-360044" defTabSz="473201">
              <a:spcBef>
                <a:spcPts val="3400"/>
              </a:spcBef>
              <a:defRPr sz="3240"/>
            </a:pPr>
            <a:r>
              <a:t>Advertisements</a:t>
            </a:r>
          </a:p>
          <a:p>
            <a:pPr marL="360044" indent="-360044" defTabSz="473201">
              <a:spcBef>
                <a:spcPts val="3400"/>
              </a:spcBef>
              <a:defRPr sz="3240"/>
            </a:pPr>
            <a:r>
              <a:t>Charging Stations, Gas Stations, Dealers and Mechanics promote themselves</a:t>
            </a:r>
          </a:p>
        </p:txBody>
      </p:sp>
      <p:graphicFrame>
        <p:nvGraphicFramePr>
          <p:cNvPr id="222" name="Table 222"/>
          <p:cNvGraphicFramePr/>
          <p:nvPr/>
        </p:nvGraphicFramePr>
        <p:xfrm>
          <a:off x="929208" y="3888823"/>
          <a:ext cx="11159084" cy="561013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715460"/>
                <a:gridCol w="3715460"/>
                <a:gridCol w="3715460"/>
              </a:tblGrid>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Feature</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000">
                          <a:solidFill>
                            <a:srgbClr val="FFFFFF"/>
                          </a:solidFill>
                          <a:latin typeface="Helvetica"/>
                          <a:ea typeface="Helvetica"/>
                          <a:cs typeface="Helvetica"/>
                          <a:sym typeface="Helvetica"/>
                        </a:rPr>
                        <a:t>Free</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Premium</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Car Info</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GeoCharge</a:t>
                      </a:r>
                    </a:p>
                  </a:txBody>
                  <a:tcPr marL="50800" marR="50800" marT="50800" marB="50800" anchor="ctr" anchorCtr="0" horzOverflow="overflow"/>
                </a:tc>
                <a:tc>
                  <a:txBody>
                    <a:bodyPr/>
                    <a:lstStyle/>
                    <a:p>
                      <a:pPr defTabSz="914400">
                        <a:defRPr b="1" sz="3000">
                          <a:latin typeface="Helvetica"/>
                          <a:ea typeface="Helvetica"/>
                          <a:cs typeface="Helvetica"/>
                          <a:sym typeface="Helvetica"/>
                        </a:defRPr>
                      </a:pP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Accessories</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Low Mileage Alerts</a:t>
                      </a:r>
                    </a:p>
                  </a:txBody>
                  <a:tcPr marL="50800" marR="50800" marT="50800" marB="50800" anchor="ctr" anchorCtr="0" horzOverflow="overflow"/>
                </a:tc>
                <a:tc>
                  <a:txBody>
                    <a:bodyPr/>
                    <a:lstStyle/>
                    <a:p>
                      <a:pPr defTabSz="914400">
                        <a:defRPr b="1" sz="3000">
                          <a:latin typeface="Helvetica"/>
                          <a:ea typeface="Helvetica"/>
                          <a:cs typeface="Helvetica"/>
                          <a:sym typeface="Helvetica"/>
                        </a:defRPr>
                      </a:pP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Maps</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tcPr>
                </a:tc>
              </a:tr>
              <a:tr h="799632">
                <a:tc>
                  <a:txBody>
                    <a:bodyPr/>
                    <a:lstStyle/>
                    <a:p>
                      <a:pPr defTabSz="914400">
                        <a:defRPr>
                          <a:solidFill>
                            <a:srgbClr val="000000"/>
                          </a:solidFill>
                        </a:defRPr>
                      </a:pPr>
                      <a:r>
                        <a:rPr b="1" sz="3000">
                          <a:solidFill>
                            <a:srgbClr val="FFFFFF"/>
                          </a:solidFill>
                          <a:latin typeface="Helvetica"/>
                          <a:ea typeface="Helvetica"/>
                          <a:cs typeface="Helvetica"/>
                          <a:sym typeface="Helvetica"/>
                        </a:rPr>
                        <a:t>Car Check</a:t>
                      </a:r>
                    </a:p>
                  </a:txBody>
                  <a:tcPr marL="50800" marR="50800" marT="50800" marB="50800" anchor="ctr" anchorCtr="0" horzOverflow="overflow">
                    <a:lnB w="12700">
                      <a:solidFill>
                        <a:srgbClr val="D6D6D6"/>
                      </a:solidFill>
                      <a:miter lim="400000"/>
                    </a:lnB>
                  </a:tcPr>
                </a:tc>
                <a:tc>
                  <a:txBody>
                    <a:bodyPr/>
                    <a:lstStyle/>
                    <a:p>
                      <a:pPr defTabSz="914400">
                        <a:defRPr b="1" sz="3000">
                          <a:latin typeface="Helvetica"/>
                          <a:ea typeface="Helvetica"/>
                          <a:cs typeface="Helvetica"/>
                          <a:sym typeface="Helvetica"/>
                        </a:defRPr>
                      </a:pPr>
                    </a:p>
                  </a:txBody>
                  <a:tcPr marL="50800" marR="50800" marT="50800" marB="50800" anchor="ctr" anchorCtr="0" horzOverflow="overflow">
                    <a:lnB w="12700">
                      <a:solidFill>
                        <a:srgbClr val="D6D6D6"/>
                      </a:solidFill>
                      <a:miter lim="400000"/>
                    </a:lnB>
                  </a:tcPr>
                </a:tc>
                <a:tc>
                  <a:txBody>
                    <a:bodyPr/>
                    <a:lstStyle/>
                    <a:p>
                      <a:pPr defTabSz="914400">
                        <a:defRPr>
                          <a:solidFill>
                            <a:srgbClr val="000000"/>
                          </a:solidFill>
                        </a:defRPr>
                      </a:pPr>
                      <a:r>
                        <a:rPr b="1" sz="3000">
                          <a:solidFill>
                            <a:srgbClr val="FFFFFF"/>
                          </a:solidFill>
                          <a:latin typeface="Helvetica"/>
                          <a:ea typeface="Helvetica"/>
                          <a:cs typeface="Helvetica"/>
                          <a:sym typeface="Helvetica"/>
                        </a:rPr>
                        <a:t>X</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title"/>
          </p:nvPr>
        </p:nvSpPr>
        <p:spPr>
          <a:xfrm>
            <a:off x="952500" y="-520700"/>
            <a:ext cx="11099800" cy="2159000"/>
          </a:xfrm>
          <a:prstGeom prst="rect">
            <a:avLst/>
          </a:prstGeom>
        </p:spPr>
        <p:txBody>
          <a:bodyPr/>
          <a:lstStyle>
            <a:lvl1pPr>
              <a:defRPr b="1">
                <a:latin typeface="Helvetica"/>
                <a:ea typeface="Helvetica"/>
                <a:cs typeface="Helvetica"/>
                <a:sym typeface="Helvetica"/>
              </a:defRPr>
            </a:lvl1pPr>
          </a:lstStyle>
          <a:p>
            <a:pPr/>
            <a:r>
              <a:t>Marketing &amp; Sales</a:t>
            </a:r>
          </a:p>
        </p:txBody>
      </p:sp>
      <p:pic>
        <p:nvPicPr>
          <p:cNvPr id="227" name="Facebook.png"/>
          <p:cNvPicPr>
            <a:picLocks noChangeAspect="1"/>
          </p:cNvPicPr>
          <p:nvPr/>
        </p:nvPicPr>
        <p:blipFill>
          <a:blip r:embed="rId3">
            <a:extLst/>
          </a:blip>
          <a:stretch>
            <a:fillRect/>
          </a:stretch>
        </p:blipFill>
        <p:spPr>
          <a:xfrm>
            <a:off x="1948345" y="2203494"/>
            <a:ext cx="9108110" cy="707381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227"/>
                                        </p:tgtEl>
                                      </p:cBhvr>
                                      <p:by x="497983" y="497983"/>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597650 -1.022904" origin="layout" pathEditMode="relative">
                                      <p:cBhvr>
                                        <p:cTn id="9" dur="1000" fill="hold"/>
                                        <p:tgtEl>
                                          <p:spTgt spid="22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p:nvPr>
        </p:nvSpPr>
        <p:spPr>
          <a:xfrm>
            <a:off x="952500" y="-457200"/>
            <a:ext cx="11099800" cy="2159000"/>
          </a:xfrm>
          <a:prstGeom prst="rect">
            <a:avLst/>
          </a:prstGeom>
        </p:spPr>
        <p:txBody>
          <a:bodyPr/>
          <a:lstStyle>
            <a:lvl1pPr>
              <a:defRPr b="1">
                <a:latin typeface="Helvetica"/>
                <a:ea typeface="Helvetica"/>
                <a:cs typeface="Helvetica"/>
                <a:sym typeface="Helvetica"/>
              </a:defRPr>
            </a:lvl1pPr>
          </a:lstStyle>
          <a:p>
            <a:pPr/>
            <a:r>
              <a:t>Projections</a:t>
            </a:r>
          </a:p>
        </p:txBody>
      </p:sp>
      <p:sp>
        <p:nvSpPr>
          <p:cNvPr id="232" name="Shape 232"/>
          <p:cNvSpPr/>
          <p:nvPr>
            <p:ph type="body" idx="1"/>
          </p:nvPr>
        </p:nvSpPr>
        <p:spPr>
          <a:xfrm>
            <a:off x="952500" y="4885928"/>
            <a:ext cx="11099800" cy="4838039"/>
          </a:xfrm>
          <a:prstGeom prst="rect">
            <a:avLst/>
          </a:prstGeom>
        </p:spPr>
        <p:txBody>
          <a:bodyPr/>
          <a:lstStyle/>
          <a:p>
            <a:pPr/>
            <a:r>
              <a:t>All dealers will eventually be added.</a:t>
            </a:r>
          </a:p>
          <a:p>
            <a:pPr/>
            <a:r>
              <a:t>Our company will break even and gain profitability.</a:t>
            </a:r>
          </a:p>
          <a:p>
            <a:pPr/>
            <a:r>
              <a:t>40,000 downloads from the app store each year.</a:t>
            </a:r>
          </a:p>
          <a:p>
            <a:pPr/>
            <a:r>
              <a:t>Average revenue is $4000 a year.</a:t>
            </a:r>
          </a:p>
        </p:txBody>
      </p:sp>
      <p:pic>
        <p:nvPicPr>
          <p:cNvPr id="233" name="volt-charger.jpg"/>
          <p:cNvPicPr>
            <a:picLocks noChangeAspect="0"/>
          </p:cNvPicPr>
          <p:nvPr/>
        </p:nvPicPr>
        <p:blipFill>
          <a:blip r:embed="rId3">
            <a:extLst/>
          </a:blip>
          <a:stretch>
            <a:fillRect/>
          </a:stretch>
        </p:blipFill>
        <p:spPr>
          <a:xfrm>
            <a:off x="6320978" y="1247874"/>
            <a:ext cx="6385786" cy="3640336"/>
          </a:xfrm>
          <a:prstGeom prst="rect">
            <a:avLst/>
          </a:prstGeom>
          <a:ln w="12700">
            <a:miter lim="400000"/>
          </a:ln>
        </p:spPr>
      </p:pic>
      <p:pic>
        <p:nvPicPr>
          <p:cNvPr id="234" name="2013-Chevrolet-Volt-Review-Charging-Station.jpg"/>
          <p:cNvPicPr>
            <a:picLocks noChangeAspect="0"/>
          </p:cNvPicPr>
          <p:nvPr/>
        </p:nvPicPr>
        <p:blipFill>
          <a:blip r:embed="rId4">
            <a:extLst/>
          </a:blip>
          <a:stretch>
            <a:fillRect/>
          </a:stretch>
        </p:blipFill>
        <p:spPr>
          <a:xfrm>
            <a:off x="298036" y="1247874"/>
            <a:ext cx="5981767" cy="3640337"/>
          </a:xfrm>
          <a:prstGeom prst="rect">
            <a:avLst/>
          </a:prstGeom>
          <a:ln w="12700">
            <a:miter lim="400000"/>
          </a:ln>
        </p:spPr>
      </p:pic>
      <p:graphicFrame>
        <p:nvGraphicFramePr>
          <p:cNvPr id="235" name="Chart 235"/>
          <p:cNvGraphicFramePr/>
          <p:nvPr/>
        </p:nvGraphicFramePr>
        <p:xfrm>
          <a:off x="70797" y="1798085"/>
          <a:ext cx="12745575" cy="7387290"/>
        </p:xfrm>
        <a:graphic xmlns:a="http://schemas.openxmlformats.org/drawingml/2006/main">
          <a:graphicData uri="http://schemas.openxmlformats.org/drawingml/2006/chart">
            <c:chart xmlns:c="http://schemas.openxmlformats.org/drawingml/2006/chart" r:id="rId5"/>
          </a:graphicData>
        </a:graphic>
      </p:graphicFrame>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233"/>
                                        </p:tgtEl>
                                      </p:cBhvr>
                                    </p:animEffect>
                                    <p:set>
                                      <p:cBhvr>
                                        <p:cTn id="7" fill="hold">
                                          <p:stCondLst>
                                            <p:cond delay="499"/>
                                          </p:stCondLst>
                                        </p:cTn>
                                        <p:tgtEl>
                                          <p:spTgt spid="233"/>
                                        </p:tgtEl>
                                        <p:attrNameLst>
                                          <p:attrName>style.visibility</p:attrName>
                                        </p:attrNameLst>
                                      </p:cBhvr>
                                      <p:to>
                                        <p:strVal val="hidden"/>
                                      </p:to>
                                    </p:set>
                                  </p:childTnLst>
                                </p:cTn>
                              </p:par>
                            </p:childTnLst>
                          </p:cTn>
                        </p:par>
                        <p:par>
                          <p:cTn id="8" fill="hold">
                            <p:stCondLst>
                              <p:cond delay="500"/>
                            </p:stCondLst>
                            <p:childTnLst>
                              <p:par>
                                <p:cTn id="9" presetClass="exit" nodeType="afterEffect" presetID="9" grpId="2" fill="hold">
                                  <p:stCondLst>
                                    <p:cond delay="0"/>
                                  </p:stCondLst>
                                  <p:iterate type="el" backwards="0">
                                    <p:tmAbs val="0"/>
                                  </p:iterate>
                                  <p:childTnLst>
                                    <p:animEffect filter="dissolve" transition="out">
                                      <p:cBhvr>
                                        <p:cTn id="10" dur="500" fill="hold"/>
                                        <p:tgtEl>
                                          <p:spTgt spid="234"/>
                                        </p:tgtEl>
                                      </p:cBhvr>
                                    </p:animEffect>
                                    <p:set>
                                      <p:cBhvr>
                                        <p:cTn id="11" fill="hold">
                                          <p:stCondLst>
                                            <p:cond delay="499"/>
                                          </p:stCondLst>
                                        </p:cTn>
                                        <p:tgtEl>
                                          <p:spTgt spid="234"/>
                                        </p:tgtEl>
                                        <p:attrNameLst>
                                          <p:attrName>style.visibility</p:attrName>
                                        </p:attrNameLst>
                                      </p:cBhvr>
                                      <p:to>
                                        <p:strVal val="hidden"/>
                                      </p:to>
                                    </p:set>
                                  </p:childTnLst>
                                </p:cTn>
                              </p:par>
                            </p:childTnLst>
                          </p:cTn>
                        </p:par>
                        <p:par>
                          <p:cTn id="12" fill="hold">
                            <p:stCondLst>
                              <p:cond delay="1000"/>
                            </p:stCondLst>
                            <p:childTnLst>
                              <p:par>
                                <p:cTn id="13" presetClass="exit" nodeType="afterEffect" presetID="9" grpId="3" fill="hold">
                                  <p:stCondLst>
                                    <p:cond delay="0"/>
                                  </p:stCondLst>
                                  <p:iterate type="el" backwards="0">
                                    <p:tmAbs val="0"/>
                                  </p:iterate>
                                  <p:childTnLst>
                                    <p:animEffect filter="dissolve" transition="out">
                                      <p:cBhvr>
                                        <p:cTn id="14" dur="500" fill="hold"/>
                                        <p:tgtEl>
                                          <p:spTgt spid="232"/>
                                        </p:tgtEl>
                                      </p:cBhvr>
                                    </p:animEffect>
                                    <p:set>
                                      <p:cBhvr>
                                        <p:cTn id="15" fill="hold">
                                          <p:stCondLst>
                                            <p:cond delay="499"/>
                                          </p:stCondLst>
                                        </p:cTn>
                                        <p:tgtEl>
                                          <p:spTgt spid="232"/>
                                        </p:tgtEl>
                                        <p:attrNameLst>
                                          <p:attrName>style.visibility</p:attrName>
                                        </p:attrNameLst>
                                      </p:cBhvr>
                                      <p:to>
                                        <p:strVal val="hidden"/>
                                      </p:to>
                                    </p:se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235"/>
                                        </p:tgtEl>
                                        <p:attrNameLst>
                                          <p:attrName>style.visibility</p:attrName>
                                        </p:attrNameLst>
                                      </p:cBhvr>
                                      <p:to>
                                        <p:strVal val="visible"/>
                                      </p:to>
                                    </p:set>
                                    <p:animEffect filter="dissolve" transition="in">
                                      <p:cBhvr>
                                        <p:cTn id="19" dur="4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3"/>
      <p:bldP build="whole" bldLvl="1" animBg="1" rev="0" advAuto="0" spid="234" grpId="2"/>
      <p:bldP build="whole" bldLvl="1" animBg="1" rev="0" advAuto="0" spid="233" grpId="1"/>
      <p:bldP build="whole" bldLvl="1" animBg="1" rev="0" advAuto="0" spid="235" grpId="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xfrm>
            <a:off x="952500" y="-500036"/>
            <a:ext cx="11099800" cy="2159001"/>
          </a:xfrm>
          <a:prstGeom prst="rect">
            <a:avLst/>
          </a:prstGeom>
        </p:spPr>
        <p:txBody>
          <a:bodyPr/>
          <a:lstStyle>
            <a:lvl1pPr>
              <a:defRPr b="1">
                <a:latin typeface="Helvetica"/>
                <a:ea typeface="Helvetica"/>
                <a:cs typeface="Helvetica"/>
                <a:sym typeface="Helvetica"/>
              </a:defRPr>
            </a:lvl1pPr>
          </a:lstStyle>
          <a:p>
            <a:pPr/>
            <a:r>
              <a:t>Status &amp; Timeline</a:t>
            </a:r>
          </a:p>
        </p:txBody>
      </p:sp>
      <p:sp>
        <p:nvSpPr>
          <p:cNvPr id="240" name="Shape 240"/>
          <p:cNvSpPr/>
          <p:nvPr/>
        </p:nvSpPr>
        <p:spPr>
          <a:xfrm>
            <a:off x="4493443" y="1009650"/>
            <a:ext cx="401791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11A008"/>
                </a:solidFill>
                <a:latin typeface="Helvetica"/>
                <a:ea typeface="Helvetica"/>
                <a:cs typeface="Helvetica"/>
                <a:sym typeface="Helvetica"/>
              </a:defRPr>
            </a:pPr>
            <a:r>
              <a:rPr>
                <a:solidFill>
                  <a:srgbClr val="FFFFFF"/>
                </a:solidFill>
              </a:rPr>
              <a:t>Currently:</a:t>
            </a:r>
            <a:r>
              <a:t> Testing</a:t>
            </a:r>
          </a:p>
        </p:txBody>
      </p:sp>
      <p:pic>
        <p:nvPicPr>
          <p:cNvPr id="241" name="GantChart.png"/>
          <p:cNvPicPr>
            <a:picLocks noChangeAspect="1"/>
          </p:cNvPicPr>
          <p:nvPr/>
        </p:nvPicPr>
        <p:blipFill>
          <a:blip r:embed="rId3">
            <a:extLst/>
          </a:blip>
          <a:stretch>
            <a:fillRect/>
          </a:stretch>
        </p:blipFill>
        <p:spPr>
          <a:xfrm>
            <a:off x="-572194" y="1977819"/>
            <a:ext cx="15702484" cy="8361064"/>
          </a:xfrm>
          <a:prstGeom prst="rect">
            <a:avLst/>
          </a:prstGeom>
          <a:ln w="12700">
            <a:miter lim="400000"/>
          </a:ln>
        </p:spPr>
      </p:pic>
      <p:pic>
        <p:nvPicPr>
          <p:cNvPr id="242" name="Screen Shot 2015-12-10 at 12.49.34 AM.png"/>
          <p:cNvPicPr>
            <a:picLocks noChangeAspect="1"/>
          </p:cNvPicPr>
          <p:nvPr/>
        </p:nvPicPr>
        <p:blipFill>
          <a:blip r:embed="rId4">
            <a:extLst/>
          </a:blip>
          <a:srcRect l="18703" t="38425" r="13009" b="18910"/>
          <a:stretch>
            <a:fillRect/>
          </a:stretch>
        </p:blipFill>
        <p:spPr>
          <a:xfrm>
            <a:off x="2457503" y="1988330"/>
            <a:ext cx="1606734" cy="972151"/>
          </a:xfrm>
          <a:prstGeom prst="rect">
            <a:avLst/>
          </a:prstGeom>
          <a:ln w="12700">
            <a:miter lim="400000"/>
          </a:ln>
        </p:spPr>
      </p:pic>
    </p:spTree>
  </p:cSld>
  <p:clrMapOvr>
    <a:masterClrMapping/>
  </p:clrMapOvr>
  <p:transition xmlns:p14="http://schemas.microsoft.com/office/powerpoint/2010/main" spd="slow" advClick="1" p14:dur="15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ctrTitle"/>
          </p:nvPr>
        </p:nvSpPr>
        <p:spPr>
          <a:xfrm>
            <a:off x="1270000" y="-161652"/>
            <a:ext cx="10464800" cy="1380134"/>
          </a:xfrm>
          <a:prstGeom prst="rect">
            <a:avLst/>
          </a:prstGeom>
        </p:spPr>
        <p:txBody>
          <a:bodyPr/>
          <a:lstStyle>
            <a:lvl1pPr>
              <a:defRPr b="1">
                <a:latin typeface="Helvetica"/>
                <a:ea typeface="Helvetica"/>
                <a:cs typeface="Helvetica"/>
                <a:sym typeface="Helvetica"/>
              </a:defRPr>
            </a:lvl1pPr>
          </a:lstStyle>
          <a:p>
            <a:pPr/>
            <a:r>
              <a:t>App Future</a:t>
            </a:r>
          </a:p>
        </p:txBody>
      </p:sp>
      <p:pic>
        <p:nvPicPr>
          <p:cNvPr id="247" name="NearestChargeResults.jpg"/>
          <p:cNvPicPr>
            <a:picLocks noChangeAspect="1"/>
          </p:cNvPicPr>
          <p:nvPr/>
        </p:nvPicPr>
        <p:blipFill>
          <a:blip r:embed="rId3">
            <a:extLst/>
          </a:blip>
          <a:srcRect l="6231" t="3089" r="6213" b="3109"/>
          <a:stretch>
            <a:fillRect/>
          </a:stretch>
        </p:blipFill>
        <p:spPr>
          <a:xfrm>
            <a:off x="952554" y="1184904"/>
            <a:ext cx="3867160" cy="8265325"/>
          </a:xfrm>
          <a:custGeom>
            <a:avLst/>
            <a:gdLst/>
            <a:ahLst/>
            <a:cxnLst>
              <a:cxn ang="0">
                <a:pos x="wd2" y="hd2"/>
              </a:cxn>
              <a:cxn ang="5400000">
                <a:pos x="wd2" y="hd2"/>
              </a:cxn>
              <a:cxn ang="10800000">
                <a:pos x="wd2" y="hd2"/>
              </a:cxn>
              <a:cxn ang="16200000">
                <a:pos x="wd2" y="hd2"/>
              </a:cxn>
            </a:cxnLst>
            <a:rect l="0" t="0" r="r" b="b"/>
            <a:pathLst>
              <a:path w="21588" h="21599" fill="norm" stroke="1" extrusionOk="0">
                <a:moveTo>
                  <a:pt x="10782" y="0"/>
                </a:moveTo>
                <a:cubicBezTo>
                  <a:pt x="6592" y="0"/>
                  <a:pt x="2401" y="20"/>
                  <a:pt x="2095" y="58"/>
                </a:cubicBezTo>
                <a:cubicBezTo>
                  <a:pt x="1206" y="169"/>
                  <a:pt x="548" y="439"/>
                  <a:pt x="210" y="830"/>
                </a:cubicBezTo>
                <a:lnTo>
                  <a:pt x="31" y="1041"/>
                </a:lnTo>
                <a:lnTo>
                  <a:pt x="6" y="10707"/>
                </a:lnTo>
                <a:cubicBezTo>
                  <a:pt x="-11" y="17700"/>
                  <a:pt x="6" y="20435"/>
                  <a:pt x="70" y="20594"/>
                </a:cubicBezTo>
                <a:cubicBezTo>
                  <a:pt x="274" y="21096"/>
                  <a:pt x="1005" y="21429"/>
                  <a:pt x="2157" y="21547"/>
                </a:cubicBezTo>
                <a:cubicBezTo>
                  <a:pt x="2495" y="21582"/>
                  <a:pt x="6658" y="21599"/>
                  <a:pt x="10816" y="21599"/>
                </a:cubicBezTo>
                <a:cubicBezTo>
                  <a:pt x="14973" y="21599"/>
                  <a:pt x="19123" y="21583"/>
                  <a:pt x="19436" y="21548"/>
                </a:cubicBezTo>
                <a:cubicBezTo>
                  <a:pt x="20341" y="21448"/>
                  <a:pt x="21027" y="21174"/>
                  <a:pt x="21372" y="20773"/>
                </a:cubicBezTo>
                <a:lnTo>
                  <a:pt x="21554" y="20563"/>
                </a:lnTo>
                <a:lnTo>
                  <a:pt x="21579" y="11009"/>
                </a:lnTo>
                <a:cubicBezTo>
                  <a:pt x="21585" y="8511"/>
                  <a:pt x="21589" y="6642"/>
                  <a:pt x="21587" y="5238"/>
                </a:cubicBezTo>
                <a:cubicBezTo>
                  <a:pt x="21583" y="1026"/>
                  <a:pt x="21518" y="996"/>
                  <a:pt x="21259" y="728"/>
                </a:cubicBezTo>
                <a:cubicBezTo>
                  <a:pt x="20935" y="391"/>
                  <a:pt x="20328" y="164"/>
                  <a:pt x="19465" y="56"/>
                </a:cubicBezTo>
                <a:cubicBezTo>
                  <a:pt x="19161" y="18"/>
                  <a:pt x="14972" y="-1"/>
                  <a:pt x="10782" y="0"/>
                </a:cubicBezTo>
                <a:close/>
              </a:path>
            </a:pathLst>
          </a:custGeom>
          <a:ln w="12700">
            <a:miter lim="400000"/>
          </a:ln>
        </p:spPr>
      </p:pic>
      <p:pic>
        <p:nvPicPr>
          <p:cNvPr id="248" name="NearestGasResults.jpg"/>
          <p:cNvPicPr>
            <a:picLocks noChangeAspect="1"/>
          </p:cNvPicPr>
          <p:nvPr/>
        </p:nvPicPr>
        <p:blipFill>
          <a:blip r:embed="rId4">
            <a:extLst/>
          </a:blip>
          <a:srcRect l="6351" t="3191" r="6453" b="3133"/>
          <a:stretch>
            <a:fillRect/>
          </a:stretch>
        </p:blipFill>
        <p:spPr>
          <a:xfrm>
            <a:off x="7810499" y="1187141"/>
            <a:ext cx="3854303" cy="8260850"/>
          </a:xfrm>
          <a:custGeom>
            <a:avLst/>
            <a:gdLst/>
            <a:ahLst/>
            <a:cxnLst>
              <a:cxn ang="0">
                <a:pos x="wd2" y="hd2"/>
              </a:cxn>
              <a:cxn ang="5400000">
                <a:pos x="wd2" y="hd2"/>
              </a:cxn>
              <a:cxn ang="10800000">
                <a:pos x="wd2" y="hd2"/>
              </a:cxn>
              <a:cxn ang="16200000">
                <a:pos x="wd2" y="hd2"/>
              </a:cxn>
            </a:cxnLst>
            <a:rect l="0" t="0" r="r" b="b"/>
            <a:pathLst>
              <a:path w="21591" h="21574" fill="norm" stroke="1" extrusionOk="0">
                <a:moveTo>
                  <a:pt x="10807" y="0"/>
                </a:moveTo>
                <a:cubicBezTo>
                  <a:pt x="2771" y="0"/>
                  <a:pt x="2233" y="4"/>
                  <a:pt x="1841" y="68"/>
                </a:cubicBezTo>
                <a:cubicBezTo>
                  <a:pt x="1611" y="106"/>
                  <a:pt x="1276" y="186"/>
                  <a:pt x="1096" y="247"/>
                </a:cubicBezTo>
                <a:cubicBezTo>
                  <a:pt x="708" y="378"/>
                  <a:pt x="245" y="694"/>
                  <a:pt x="131" y="905"/>
                </a:cubicBezTo>
                <a:cubicBezTo>
                  <a:pt x="78" y="1004"/>
                  <a:pt x="41" y="4402"/>
                  <a:pt x="24" y="10818"/>
                </a:cubicBezTo>
                <a:lnTo>
                  <a:pt x="0" y="20581"/>
                </a:lnTo>
                <a:lnTo>
                  <a:pt x="180" y="20788"/>
                </a:lnTo>
                <a:cubicBezTo>
                  <a:pt x="528" y="21189"/>
                  <a:pt x="1148" y="21419"/>
                  <a:pt x="2159" y="21523"/>
                </a:cubicBezTo>
                <a:cubicBezTo>
                  <a:pt x="2912" y="21600"/>
                  <a:pt x="19304" y="21587"/>
                  <a:pt x="19720" y="21508"/>
                </a:cubicBezTo>
                <a:cubicBezTo>
                  <a:pt x="20591" y="21344"/>
                  <a:pt x="21169" y="21073"/>
                  <a:pt x="21458" y="20694"/>
                </a:cubicBezTo>
                <a:cubicBezTo>
                  <a:pt x="21594" y="20515"/>
                  <a:pt x="21600" y="20017"/>
                  <a:pt x="21585" y="10799"/>
                </a:cubicBezTo>
                <a:cubicBezTo>
                  <a:pt x="21567" y="191"/>
                  <a:pt x="21600" y="908"/>
                  <a:pt x="21098" y="539"/>
                </a:cubicBezTo>
                <a:cubicBezTo>
                  <a:pt x="20809" y="327"/>
                  <a:pt x="20344" y="161"/>
                  <a:pt x="19775" y="68"/>
                </a:cubicBezTo>
                <a:cubicBezTo>
                  <a:pt x="19383" y="4"/>
                  <a:pt x="18843" y="0"/>
                  <a:pt x="10807" y="0"/>
                </a:cubicBezTo>
                <a:close/>
              </a:path>
            </a:pathLst>
          </a:cu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2" name="NearestMechanic.jpg"/>
          <p:cNvPicPr>
            <a:picLocks noChangeAspect="1"/>
          </p:cNvPicPr>
          <p:nvPr/>
        </p:nvPicPr>
        <p:blipFill>
          <a:blip r:embed="rId2">
            <a:extLst/>
          </a:blip>
          <a:srcRect l="6677" t="3259" r="6556" b="3198"/>
          <a:stretch>
            <a:fillRect/>
          </a:stretch>
        </p:blipFill>
        <p:spPr>
          <a:xfrm>
            <a:off x="948848" y="314933"/>
            <a:ext cx="4242018" cy="9123734"/>
          </a:xfrm>
          <a:custGeom>
            <a:avLst/>
            <a:gdLst/>
            <a:ahLst/>
            <a:cxnLst>
              <a:cxn ang="0">
                <a:pos x="wd2" y="hd2"/>
              </a:cxn>
              <a:cxn ang="5400000">
                <a:pos x="wd2" y="hd2"/>
              </a:cxn>
              <a:cxn ang="10800000">
                <a:pos x="wd2" y="hd2"/>
              </a:cxn>
              <a:cxn ang="16200000">
                <a:pos x="wd2" y="hd2"/>
              </a:cxn>
            </a:cxnLst>
            <a:rect l="0" t="0" r="r" b="b"/>
            <a:pathLst>
              <a:path w="21588" h="21583" fill="norm" stroke="1" extrusionOk="0">
                <a:moveTo>
                  <a:pt x="10846" y="0"/>
                </a:moveTo>
                <a:cubicBezTo>
                  <a:pt x="1212" y="-2"/>
                  <a:pt x="1755" y="-16"/>
                  <a:pt x="972" y="261"/>
                </a:cubicBezTo>
                <a:cubicBezTo>
                  <a:pt x="716" y="352"/>
                  <a:pt x="481" y="484"/>
                  <a:pt x="291" y="644"/>
                </a:cubicBezTo>
                <a:lnTo>
                  <a:pt x="0" y="890"/>
                </a:lnTo>
                <a:lnTo>
                  <a:pt x="0" y="10806"/>
                </a:lnTo>
                <a:lnTo>
                  <a:pt x="0" y="20721"/>
                </a:lnTo>
                <a:lnTo>
                  <a:pt x="242" y="20941"/>
                </a:lnTo>
                <a:cubicBezTo>
                  <a:pt x="557" y="21226"/>
                  <a:pt x="1145" y="21425"/>
                  <a:pt x="1945" y="21518"/>
                </a:cubicBezTo>
                <a:cubicBezTo>
                  <a:pt x="2468" y="21579"/>
                  <a:pt x="3172" y="21584"/>
                  <a:pt x="10860" y="21583"/>
                </a:cubicBezTo>
                <a:cubicBezTo>
                  <a:pt x="15452" y="21582"/>
                  <a:pt x="19335" y="21567"/>
                  <a:pt x="19491" y="21550"/>
                </a:cubicBezTo>
                <a:cubicBezTo>
                  <a:pt x="19863" y="21508"/>
                  <a:pt x="20461" y="21367"/>
                  <a:pt x="20763" y="21248"/>
                </a:cubicBezTo>
                <a:cubicBezTo>
                  <a:pt x="20896" y="21196"/>
                  <a:pt x="21130" y="21047"/>
                  <a:pt x="21282" y="20916"/>
                </a:cubicBezTo>
                <a:lnTo>
                  <a:pt x="21559" y="20679"/>
                </a:lnTo>
                <a:lnTo>
                  <a:pt x="21579" y="10880"/>
                </a:lnTo>
                <a:cubicBezTo>
                  <a:pt x="21600" y="1143"/>
                  <a:pt x="21598" y="1080"/>
                  <a:pt x="21436" y="853"/>
                </a:cubicBezTo>
                <a:cubicBezTo>
                  <a:pt x="21225" y="557"/>
                  <a:pt x="20953" y="373"/>
                  <a:pt x="20525" y="238"/>
                </a:cubicBezTo>
                <a:cubicBezTo>
                  <a:pt x="19727" y="-14"/>
                  <a:pt x="20376" y="2"/>
                  <a:pt x="10846" y="0"/>
                </a:cubicBezTo>
                <a:close/>
              </a:path>
            </a:pathLst>
          </a:custGeom>
          <a:ln w="12700">
            <a:miter lim="400000"/>
          </a:ln>
        </p:spPr>
      </p:pic>
      <p:pic>
        <p:nvPicPr>
          <p:cNvPr id="253" name="CarCheck.jpg"/>
          <p:cNvPicPr>
            <a:picLocks noChangeAspect="1"/>
          </p:cNvPicPr>
          <p:nvPr/>
        </p:nvPicPr>
        <p:blipFill>
          <a:blip r:embed="rId3">
            <a:extLst/>
          </a:blip>
          <a:srcRect l="6679" t="3210" r="6549" b="3139"/>
          <a:stretch>
            <a:fillRect/>
          </a:stretch>
        </p:blipFill>
        <p:spPr>
          <a:xfrm>
            <a:off x="7813393" y="309711"/>
            <a:ext cx="4242249" cy="9134178"/>
          </a:xfrm>
          <a:custGeom>
            <a:avLst/>
            <a:gdLst/>
            <a:ahLst/>
            <a:cxnLst>
              <a:cxn ang="0">
                <a:pos x="wd2" y="hd2"/>
              </a:cxn>
              <a:cxn ang="5400000">
                <a:pos x="wd2" y="hd2"/>
              </a:cxn>
              <a:cxn ang="10800000">
                <a:pos x="wd2" y="hd2"/>
              </a:cxn>
              <a:cxn ang="16200000">
                <a:pos x="wd2" y="hd2"/>
              </a:cxn>
            </a:cxnLst>
            <a:rect l="0" t="0" r="r" b="b"/>
            <a:pathLst>
              <a:path w="21599" h="21597" fill="norm" stroke="1" extrusionOk="0">
                <a:moveTo>
                  <a:pt x="10824" y="0"/>
                </a:moveTo>
                <a:cubicBezTo>
                  <a:pt x="7197" y="0"/>
                  <a:pt x="5365" y="2"/>
                  <a:pt x="4094" y="9"/>
                </a:cubicBezTo>
                <a:cubicBezTo>
                  <a:pt x="3674" y="12"/>
                  <a:pt x="3128" y="13"/>
                  <a:pt x="2847" y="19"/>
                </a:cubicBezTo>
                <a:cubicBezTo>
                  <a:pt x="2766" y="20"/>
                  <a:pt x="2664" y="22"/>
                  <a:pt x="2596" y="24"/>
                </a:cubicBezTo>
                <a:cubicBezTo>
                  <a:pt x="2165" y="36"/>
                  <a:pt x="1905" y="54"/>
                  <a:pt x="1713" y="78"/>
                </a:cubicBezTo>
                <a:cubicBezTo>
                  <a:pt x="1431" y="127"/>
                  <a:pt x="1169" y="198"/>
                  <a:pt x="938" y="288"/>
                </a:cubicBezTo>
                <a:cubicBezTo>
                  <a:pt x="929" y="292"/>
                  <a:pt x="920" y="295"/>
                  <a:pt x="911" y="299"/>
                </a:cubicBezTo>
                <a:cubicBezTo>
                  <a:pt x="803" y="342"/>
                  <a:pt x="704" y="392"/>
                  <a:pt x="610" y="443"/>
                </a:cubicBezTo>
                <a:cubicBezTo>
                  <a:pt x="589" y="455"/>
                  <a:pt x="568" y="466"/>
                  <a:pt x="548" y="478"/>
                </a:cubicBezTo>
                <a:cubicBezTo>
                  <a:pt x="457" y="532"/>
                  <a:pt x="372" y="588"/>
                  <a:pt x="299" y="649"/>
                </a:cubicBezTo>
                <a:cubicBezTo>
                  <a:pt x="296" y="651"/>
                  <a:pt x="292" y="654"/>
                  <a:pt x="289" y="656"/>
                </a:cubicBezTo>
                <a:lnTo>
                  <a:pt x="281" y="665"/>
                </a:lnTo>
                <a:lnTo>
                  <a:pt x="186" y="743"/>
                </a:lnTo>
                <a:cubicBezTo>
                  <a:pt x="129" y="797"/>
                  <a:pt x="79" y="852"/>
                  <a:pt x="48" y="903"/>
                </a:cubicBezTo>
                <a:cubicBezTo>
                  <a:pt x="28" y="937"/>
                  <a:pt x="13" y="1378"/>
                  <a:pt x="0" y="2024"/>
                </a:cubicBezTo>
                <a:lnTo>
                  <a:pt x="0" y="10812"/>
                </a:lnTo>
                <a:lnTo>
                  <a:pt x="0" y="20672"/>
                </a:lnTo>
                <a:lnTo>
                  <a:pt x="129" y="20833"/>
                </a:lnTo>
                <a:cubicBezTo>
                  <a:pt x="161" y="20872"/>
                  <a:pt x="209" y="20911"/>
                  <a:pt x="255" y="20950"/>
                </a:cubicBezTo>
                <a:cubicBezTo>
                  <a:pt x="565" y="21224"/>
                  <a:pt x="1129" y="21417"/>
                  <a:pt x="1895" y="21512"/>
                </a:cubicBezTo>
                <a:cubicBezTo>
                  <a:pt x="1917" y="21514"/>
                  <a:pt x="1939" y="21518"/>
                  <a:pt x="1960" y="21520"/>
                </a:cubicBezTo>
                <a:cubicBezTo>
                  <a:pt x="2030" y="21528"/>
                  <a:pt x="2153" y="21534"/>
                  <a:pt x="2249" y="21540"/>
                </a:cubicBezTo>
                <a:cubicBezTo>
                  <a:pt x="2329" y="21545"/>
                  <a:pt x="2375" y="21552"/>
                  <a:pt x="2495" y="21556"/>
                </a:cubicBezTo>
                <a:cubicBezTo>
                  <a:pt x="2755" y="21565"/>
                  <a:pt x="3120" y="21571"/>
                  <a:pt x="3704" y="21576"/>
                </a:cubicBezTo>
                <a:cubicBezTo>
                  <a:pt x="4886" y="21587"/>
                  <a:pt x="6934" y="21591"/>
                  <a:pt x="10655" y="21595"/>
                </a:cubicBezTo>
                <a:cubicBezTo>
                  <a:pt x="14628" y="21600"/>
                  <a:pt x="17062" y="21596"/>
                  <a:pt x="18305" y="21584"/>
                </a:cubicBezTo>
                <a:cubicBezTo>
                  <a:pt x="18983" y="21572"/>
                  <a:pt x="19409" y="21550"/>
                  <a:pt x="19687" y="21519"/>
                </a:cubicBezTo>
                <a:cubicBezTo>
                  <a:pt x="19881" y="21493"/>
                  <a:pt x="20062" y="21460"/>
                  <a:pt x="20226" y="21420"/>
                </a:cubicBezTo>
                <a:cubicBezTo>
                  <a:pt x="20227" y="21420"/>
                  <a:pt x="20228" y="21420"/>
                  <a:pt x="20228" y="21420"/>
                </a:cubicBezTo>
                <a:cubicBezTo>
                  <a:pt x="20301" y="21399"/>
                  <a:pt x="20373" y="21377"/>
                  <a:pt x="20457" y="21351"/>
                </a:cubicBezTo>
                <a:cubicBezTo>
                  <a:pt x="20804" y="21244"/>
                  <a:pt x="21118" y="21069"/>
                  <a:pt x="21330" y="20883"/>
                </a:cubicBezTo>
                <a:lnTo>
                  <a:pt x="21372" y="20846"/>
                </a:lnTo>
                <a:cubicBezTo>
                  <a:pt x="21437" y="20785"/>
                  <a:pt x="21491" y="20723"/>
                  <a:pt x="21528" y="20661"/>
                </a:cubicBezTo>
                <a:cubicBezTo>
                  <a:pt x="21544" y="20634"/>
                  <a:pt x="21557" y="20129"/>
                  <a:pt x="21568" y="19414"/>
                </a:cubicBezTo>
                <a:lnTo>
                  <a:pt x="21588" y="10892"/>
                </a:lnTo>
                <a:cubicBezTo>
                  <a:pt x="21594" y="8203"/>
                  <a:pt x="21600" y="6234"/>
                  <a:pt x="21598" y="4789"/>
                </a:cubicBezTo>
                <a:cubicBezTo>
                  <a:pt x="21597" y="3343"/>
                  <a:pt x="21587" y="2420"/>
                  <a:pt x="21560" y="1822"/>
                </a:cubicBezTo>
                <a:cubicBezTo>
                  <a:pt x="21560" y="1819"/>
                  <a:pt x="21560" y="1818"/>
                  <a:pt x="21560" y="1816"/>
                </a:cubicBezTo>
                <a:cubicBezTo>
                  <a:pt x="21546" y="1520"/>
                  <a:pt x="21528" y="1303"/>
                  <a:pt x="21505" y="1142"/>
                </a:cubicBezTo>
                <a:cubicBezTo>
                  <a:pt x="21505" y="1142"/>
                  <a:pt x="21506" y="1142"/>
                  <a:pt x="21505" y="1141"/>
                </a:cubicBezTo>
                <a:cubicBezTo>
                  <a:pt x="21482" y="980"/>
                  <a:pt x="21455" y="875"/>
                  <a:pt x="21421" y="801"/>
                </a:cubicBezTo>
                <a:cubicBezTo>
                  <a:pt x="21386" y="727"/>
                  <a:pt x="21344" y="684"/>
                  <a:pt x="21295" y="648"/>
                </a:cubicBezTo>
                <a:cubicBezTo>
                  <a:pt x="21247" y="612"/>
                  <a:pt x="21192" y="582"/>
                  <a:pt x="21128" y="535"/>
                </a:cubicBezTo>
                <a:cubicBezTo>
                  <a:pt x="20984" y="430"/>
                  <a:pt x="20796" y="337"/>
                  <a:pt x="20574" y="257"/>
                </a:cubicBezTo>
                <a:cubicBezTo>
                  <a:pt x="20539" y="245"/>
                  <a:pt x="20499" y="234"/>
                  <a:pt x="20461" y="223"/>
                </a:cubicBezTo>
                <a:cubicBezTo>
                  <a:pt x="20405" y="205"/>
                  <a:pt x="20349" y="187"/>
                  <a:pt x="20289" y="171"/>
                </a:cubicBezTo>
                <a:cubicBezTo>
                  <a:pt x="20173" y="141"/>
                  <a:pt x="20047" y="113"/>
                  <a:pt x="19905" y="86"/>
                </a:cubicBezTo>
                <a:lnTo>
                  <a:pt x="19768" y="60"/>
                </a:lnTo>
                <a:cubicBezTo>
                  <a:pt x="19472" y="15"/>
                  <a:pt x="17946" y="4"/>
                  <a:pt x="14421" y="0"/>
                </a:cubicBezTo>
                <a:lnTo>
                  <a:pt x="10824" y="0"/>
                </a:lnTo>
                <a:close/>
              </a:path>
            </a:pathLst>
          </a:custGeom>
          <a:ln w="12700">
            <a:miter lim="400000"/>
          </a:ln>
        </p:spPr>
      </p:pic>
      <p:pic>
        <p:nvPicPr>
          <p:cNvPr id="254" name="CarCheckResults.jpg"/>
          <p:cNvPicPr>
            <a:picLocks noChangeAspect="1"/>
          </p:cNvPicPr>
          <p:nvPr/>
        </p:nvPicPr>
        <p:blipFill>
          <a:blip r:embed="rId4">
            <a:extLst/>
          </a:blip>
          <a:srcRect l="6677" t="3233" r="6512" b="3191"/>
          <a:stretch>
            <a:fillRect/>
          </a:stretch>
        </p:blipFill>
        <p:spPr>
          <a:xfrm>
            <a:off x="7812427" y="313332"/>
            <a:ext cx="4244182" cy="9126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8" y="0"/>
                </a:moveTo>
                <a:cubicBezTo>
                  <a:pt x="2953" y="0"/>
                  <a:pt x="2206" y="6"/>
                  <a:pt x="1802" y="65"/>
                </a:cubicBezTo>
                <a:cubicBezTo>
                  <a:pt x="1151" y="160"/>
                  <a:pt x="633" y="361"/>
                  <a:pt x="291" y="651"/>
                </a:cubicBezTo>
                <a:lnTo>
                  <a:pt x="0" y="897"/>
                </a:lnTo>
                <a:lnTo>
                  <a:pt x="0" y="10816"/>
                </a:lnTo>
                <a:lnTo>
                  <a:pt x="0" y="20736"/>
                </a:lnTo>
                <a:lnTo>
                  <a:pt x="242" y="20957"/>
                </a:lnTo>
                <a:cubicBezTo>
                  <a:pt x="557" y="21241"/>
                  <a:pt x="1145" y="21440"/>
                  <a:pt x="1945" y="21533"/>
                </a:cubicBezTo>
                <a:cubicBezTo>
                  <a:pt x="2467" y="21594"/>
                  <a:pt x="3179" y="21600"/>
                  <a:pt x="10861" y="21600"/>
                </a:cubicBezTo>
                <a:cubicBezTo>
                  <a:pt x="15452" y="21600"/>
                  <a:pt x="19335" y="21585"/>
                  <a:pt x="19491" y="21567"/>
                </a:cubicBezTo>
                <a:cubicBezTo>
                  <a:pt x="19868" y="21523"/>
                  <a:pt x="20465" y="21381"/>
                  <a:pt x="20764" y="21264"/>
                </a:cubicBezTo>
                <a:cubicBezTo>
                  <a:pt x="20896" y="21212"/>
                  <a:pt x="21131" y="21062"/>
                  <a:pt x="21283" y="20931"/>
                </a:cubicBezTo>
                <a:lnTo>
                  <a:pt x="21560" y="20694"/>
                </a:lnTo>
                <a:lnTo>
                  <a:pt x="21580" y="10891"/>
                </a:lnTo>
                <a:lnTo>
                  <a:pt x="21600" y="1088"/>
                </a:lnTo>
                <a:lnTo>
                  <a:pt x="21432" y="854"/>
                </a:lnTo>
                <a:cubicBezTo>
                  <a:pt x="21140" y="445"/>
                  <a:pt x="20709" y="234"/>
                  <a:pt x="19816" y="68"/>
                </a:cubicBezTo>
                <a:cubicBezTo>
                  <a:pt x="19473" y="4"/>
                  <a:pt x="18943" y="0"/>
                  <a:pt x="10848" y="0"/>
                </a:cubicBezTo>
                <a:close/>
              </a:path>
            </a:pathLst>
          </a:custGeom>
          <a:ln w="12700">
            <a:miter lim="400000"/>
          </a:ln>
        </p:spPr>
      </p:pic>
    </p:spTree>
  </p:cSld>
  <p:clrMapOvr>
    <a:masterClrMapping/>
  </p:clrMapOvr>
  <p:transition xmlns:p14="http://schemas.microsoft.com/office/powerpoint/2010/main" spd="slow" advClick="1" p14:dur="15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4"/>
                                        </p:tgtEl>
                                        <p:attrNameLst>
                                          <p:attrName>style.visibility</p:attrName>
                                        </p:attrNameLst>
                                      </p:cBhvr>
                                      <p:to>
                                        <p:strVal val="visible"/>
                                      </p:to>
                                    </p:set>
                                    <p:animEffect filter="dissolve" transition="in">
                                      <p:cBhvr>
                                        <p:cTn id="7" dur="1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QualifiedMechanic1.jpg"/>
          <p:cNvPicPr>
            <a:picLocks noChangeAspect="1"/>
          </p:cNvPicPr>
          <p:nvPr/>
        </p:nvPicPr>
        <p:blipFill>
          <a:blip r:embed="rId2">
            <a:extLst/>
          </a:blip>
          <a:srcRect l="6677" t="3210" r="6551" b="3139"/>
          <a:stretch>
            <a:fillRect/>
          </a:stretch>
        </p:blipFill>
        <p:spPr>
          <a:xfrm>
            <a:off x="976410" y="313178"/>
            <a:ext cx="4242250" cy="9134221"/>
          </a:xfrm>
          <a:custGeom>
            <a:avLst/>
            <a:gdLst/>
            <a:ahLst/>
            <a:cxnLst>
              <a:cxn ang="0">
                <a:pos x="wd2" y="hd2"/>
              </a:cxn>
              <a:cxn ang="5400000">
                <a:pos x="wd2" y="hd2"/>
              </a:cxn>
              <a:cxn ang="10800000">
                <a:pos x="wd2" y="hd2"/>
              </a:cxn>
              <a:cxn ang="16200000">
                <a:pos x="wd2" y="hd2"/>
              </a:cxn>
            </a:cxnLst>
            <a:rect l="0" t="0" r="r" b="b"/>
            <a:pathLst>
              <a:path w="21599" h="21595" fill="norm" stroke="1" extrusionOk="0">
                <a:moveTo>
                  <a:pt x="10824" y="0"/>
                </a:moveTo>
                <a:cubicBezTo>
                  <a:pt x="2898" y="-1"/>
                  <a:pt x="2156" y="5"/>
                  <a:pt x="1784" y="64"/>
                </a:cubicBezTo>
                <a:cubicBezTo>
                  <a:pt x="1156" y="163"/>
                  <a:pt x="624" y="374"/>
                  <a:pt x="291" y="656"/>
                </a:cubicBezTo>
                <a:lnTo>
                  <a:pt x="0" y="901"/>
                </a:lnTo>
                <a:lnTo>
                  <a:pt x="0" y="10811"/>
                </a:lnTo>
                <a:lnTo>
                  <a:pt x="0" y="20720"/>
                </a:lnTo>
                <a:lnTo>
                  <a:pt x="242" y="20939"/>
                </a:lnTo>
                <a:cubicBezTo>
                  <a:pt x="557" y="21224"/>
                  <a:pt x="1145" y="21423"/>
                  <a:pt x="1946" y="21516"/>
                </a:cubicBezTo>
                <a:cubicBezTo>
                  <a:pt x="2465" y="21577"/>
                  <a:pt x="3213" y="21583"/>
                  <a:pt x="10655" y="21592"/>
                </a:cubicBezTo>
                <a:cubicBezTo>
                  <a:pt x="16274" y="21599"/>
                  <a:pt x="18948" y="21590"/>
                  <a:pt x="19285" y="21561"/>
                </a:cubicBezTo>
                <a:cubicBezTo>
                  <a:pt x="20235" y="21481"/>
                  <a:pt x="20869" y="21277"/>
                  <a:pt x="21291" y="20915"/>
                </a:cubicBezTo>
                <a:lnTo>
                  <a:pt x="21568" y="20676"/>
                </a:lnTo>
                <a:lnTo>
                  <a:pt x="21588" y="10890"/>
                </a:lnTo>
                <a:cubicBezTo>
                  <a:pt x="21594" y="8201"/>
                  <a:pt x="21600" y="6233"/>
                  <a:pt x="21598" y="4788"/>
                </a:cubicBezTo>
                <a:cubicBezTo>
                  <a:pt x="21594" y="452"/>
                  <a:pt x="21516" y="820"/>
                  <a:pt x="21128" y="535"/>
                </a:cubicBezTo>
                <a:cubicBezTo>
                  <a:pt x="20845" y="327"/>
                  <a:pt x="20495" y="199"/>
                  <a:pt x="19905" y="86"/>
                </a:cubicBezTo>
                <a:lnTo>
                  <a:pt x="19459" y="1"/>
                </a:lnTo>
                <a:lnTo>
                  <a:pt x="10824" y="0"/>
                </a:lnTo>
                <a:close/>
              </a:path>
            </a:pathLst>
          </a:custGeom>
          <a:ln w="12700">
            <a:miter lim="400000"/>
          </a:ln>
        </p:spPr>
      </p:pic>
      <p:pic>
        <p:nvPicPr>
          <p:cNvPr id="257" name="QualifiedMechanic2.jpg"/>
          <p:cNvPicPr>
            <a:picLocks noChangeAspect="1"/>
          </p:cNvPicPr>
          <p:nvPr/>
        </p:nvPicPr>
        <p:blipFill>
          <a:blip r:embed="rId3">
            <a:extLst/>
          </a:blip>
          <a:srcRect l="6167" t="3089" r="6239" b="3107"/>
          <a:stretch>
            <a:fillRect/>
          </a:stretch>
        </p:blipFill>
        <p:spPr>
          <a:xfrm>
            <a:off x="7795928" y="301307"/>
            <a:ext cx="4282453" cy="9149168"/>
          </a:xfrm>
          <a:custGeom>
            <a:avLst/>
            <a:gdLst/>
            <a:ahLst/>
            <a:cxnLst>
              <a:cxn ang="0">
                <a:pos x="wd2" y="hd2"/>
              </a:cxn>
              <a:cxn ang="5400000">
                <a:pos x="wd2" y="hd2"/>
              </a:cxn>
              <a:cxn ang="10800000">
                <a:pos x="wd2" y="hd2"/>
              </a:cxn>
              <a:cxn ang="16200000">
                <a:pos x="wd2" y="hd2"/>
              </a:cxn>
            </a:cxnLst>
            <a:rect l="0" t="0" r="r" b="b"/>
            <a:pathLst>
              <a:path w="21589" h="21599" fill="norm" stroke="1" extrusionOk="0">
                <a:moveTo>
                  <a:pt x="10794" y="0"/>
                </a:moveTo>
                <a:cubicBezTo>
                  <a:pt x="6606" y="0"/>
                  <a:pt x="2416" y="20"/>
                  <a:pt x="2111" y="58"/>
                </a:cubicBezTo>
                <a:cubicBezTo>
                  <a:pt x="1011" y="195"/>
                  <a:pt x="298" y="556"/>
                  <a:pt x="92" y="1077"/>
                </a:cubicBezTo>
                <a:cubicBezTo>
                  <a:pt x="30" y="1235"/>
                  <a:pt x="0" y="6052"/>
                  <a:pt x="0" y="10864"/>
                </a:cubicBezTo>
                <a:cubicBezTo>
                  <a:pt x="0" y="15677"/>
                  <a:pt x="32" y="20485"/>
                  <a:pt x="94" y="20626"/>
                </a:cubicBezTo>
                <a:cubicBezTo>
                  <a:pt x="305" y="21104"/>
                  <a:pt x="1036" y="21428"/>
                  <a:pt x="2173" y="21546"/>
                </a:cubicBezTo>
                <a:cubicBezTo>
                  <a:pt x="2508" y="21581"/>
                  <a:pt x="6669" y="21598"/>
                  <a:pt x="10824" y="21599"/>
                </a:cubicBezTo>
                <a:cubicBezTo>
                  <a:pt x="14980" y="21599"/>
                  <a:pt x="19130" y="21582"/>
                  <a:pt x="19446" y="21547"/>
                </a:cubicBezTo>
                <a:cubicBezTo>
                  <a:pt x="20350" y="21447"/>
                  <a:pt x="21035" y="21173"/>
                  <a:pt x="21381" y="20772"/>
                </a:cubicBezTo>
                <a:lnTo>
                  <a:pt x="21563" y="20562"/>
                </a:lnTo>
                <a:lnTo>
                  <a:pt x="21585" y="10990"/>
                </a:lnTo>
                <a:cubicBezTo>
                  <a:pt x="21600" y="4370"/>
                  <a:pt x="21580" y="1337"/>
                  <a:pt x="21521" y="1156"/>
                </a:cubicBezTo>
                <a:cubicBezTo>
                  <a:pt x="21414" y="827"/>
                  <a:pt x="21223" y="623"/>
                  <a:pt x="20834" y="421"/>
                </a:cubicBezTo>
                <a:cubicBezTo>
                  <a:pt x="20493" y="244"/>
                  <a:pt x="20070" y="131"/>
                  <a:pt x="19474" y="56"/>
                </a:cubicBezTo>
                <a:cubicBezTo>
                  <a:pt x="19170" y="18"/>
                  <a:pt x="14983" y="-1"/>
                  <a:pt x="10794" y="0"/>
                </a:cubicBezTo>
                <a:close/>
              </a:path>
            </a:pathLst>
          </a:cu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xfrm>
            <a:off x="952500" y="-500036"/>
            <a:ext cx="11099800" cy="2159001"/>
          </a:xfrm>
          <a:prstGeom prst="rect">
            <a:avLst/>
          </a:prstGeom>
        </p:spPr>
        <p:txBody>
          <a:bodyPr/>
          <a:lstStyle>
            <a:lvl1pPr>
              <a:defRPr b="1">
                <a:latin typeface="Helvetica"/>
                <a:ea typeface="Helvetica"/>
                <a:cs typeface="Helvetica"/>
                <a:sym typeface="Helvetica"/>
              </a:defRPr>
            </a:lvl1pPr>
          </a:lstStyle>
          <a:p>
            <a:pPr/>
            <a:r>
              <a:t>Summary</a:t>
            </a:r>
          </a:p>
        </p:txBody>
      </p:sp>
      <p:sp>
        <p:nvSpPr>
          <p:cNvPr id="260" name="Shape 260"/>
          <p:cNvSpPr/>
          <p:nvPr/>
        </p:nvSpPr>
        <p:spPr>
          <a:xfrm>
            <a:off x="3557587" y="1336389"/>
            <a:ext cx="5889626"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EV App is FREE</a:t>
            </a:r>
          </a:p>
          <a:p>
            <a:pPr>
              <a:defRPr sz="5000"/>
            </a:pPr>
            <a:r>
              <a:t>($4.99 for Premium)</a:t>
            </a:r>
          </a:p>
          <a:p>
            <a:pPr>
              <a:defRPr sz="5000"/>
            </a:pPr>
            <a:r>
              <a:t>—</a:t>
            </a:r>
          </a:p>
        </p:txBody>
      </p:sp>
      <p:sp>
        <p:nvSpPr>
          <p:cNvPr id="261" name="Shape 261"/>
          <p:cNvSpPr/>
          <p:nvPr/>
        </p:nvSpPr>
        <p:spPr>
          <a:xfrm>
            <a:off x="3586797" y="3747800"/>
            <a:ext cx="583120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Saves users money</a:t>
            </a:r>
          </a:p>
          <a:p>
            <a:pPr>
              <a:defRPr sz="5000"/>
            </a:pPr>
            <a:r>
              <a:t>—</a:t>
            </a:r>
          </a:p>
        </p:txBody>
      </p:sp>
      <p:sp>
        <p:nvSpPr>
          <p:cNvPr id="262" name="Shape 262"/>
          <p:cNvSpPr/>
          <p:nvPr/>
        </p:nvSpPr>
        <p:spPr>
          <a:xfrm>
            <a:off x="992187" y="5398457"/>
            <a:ext cx="1102042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Teaches users about Electric Vehicles</a:t>
            </a:r>
          </a:p>
          <a:p>
            <a:pPr>
              <a:defRPr sz="5000"/>
            </a:pPr>
            <a:r>
              <a:t>—</a:t>
            </a:r>
          </a:p>
        </p:txBody>
      </p:sp>
      <p:sp>
        <p:nvSpPr>
          <p:cNvPr id="263" name="Shape 263"/>
          <p:cNvSpPr/>
          <p:nvPr/>
        </p:nvSpPr>
        <p:spPr>
          <a:xfrm>
            <a:off x="3168967" y="7049114"/>
            <a:ext cx="66668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Helps the environment</a:t>
            </a:r>
          </a:p>
          <a:p>
            <a:pPr>
              <a:defRPr sz="5000"/>
            </a:pPr>
            <a:r>
              <a:t>—</a:t>
            </a:r>
          </a:p>
        </p:txBody>
      </p:sp>
      <p:sp>
        <p:nvSpPr>
          <p:cNvPr id="264" name="Shape 264"/>
          <p:cNvSpPr/>
          <p:nvPr/>
        </p:nvSpPr>
        <p:spPr>
          <a:xfrm>
            <a:off x="4504372" y="8699772"/>
            <a:ext cx="399605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Open market</a:t>
            </a:r>
          </a:p>
          <a:p>
            <a:pPr>
              <a:defRPr sz="5000"/>
            </a:pPr>
            <a:r>
              <a:t>—</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nvSpPr>
        <p:spPr>
          <a:xfrm>
            <a:off x="266700" y="537827"/>
            <a:ext cx="12471401" cy="9050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300">
                <a:solidFill>
                  <a:srgbClr val="558AAB"/>
                </a:solidFill>
                <a:latin typeface="Helvetica Neue Bold Condensed"/>
                <a:ea typeface="Helvetica Neue Bold Condensed"/>
                <a:cs typeface="Helvetica Neue Bold Condensed"/>
                <a:sym typeface="Helvetica Neue Bold Condensed"/>
              </a:defRPr>
            </a:pPr>
            <a:r>
              <a:t>Intro Page Image: </a:t>
            </a:r>
            <a:r>
              <a:rPr u="sng">
                <a:hlinkClick r:id="rId2" invalidUrl="" action="" tgtFrame="" tooltip="" history="1" highlightClick="0" endSnd="0"/>
              </a:rPr>
              <a:t>http://www.theenergycollective.com/sites/theenergycollective.com/files/imagepicker/488516/ev%20vs%20gas.jpg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NY Times - A Car Dealers Won’t Sell: It’s Electric: http://www.nytimes.com/2015/12/01/science/electric-car-auto-dealers.html?_r=0</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Plug In Sales: </a:t>
            </a:r>
            <a:r>
              <a:rPr u="sng">
                <a:hlinkClick r:id="rId3" invalidUrl="" action="" tgtFrame="" tooltip="" history="1" highlightClick="0" endSnd="0"/>
              </a:rPr>
              <a:t>https://images.angelpub.com/2015/15/30270/2.png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Iphone 6: http://mockuphone.com/static/images/phones/iphone6plus/iphone6plus_spacegrey_portrait.png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Iphone 6 and 6 Plus: </a:t>
            </a:r>
            <a:r>
              <a:rPr u="sng">
                <a:hlinkClick r:id="rId4" invalidUrl="" action="" tgtFrame="" tooltip="" history="1" highlightClick="0" endSnd="0"/>
              </a:rPr>
              <a:t>http://www.talkmob.com/wp-content/uploads/2015/04/How-to-Clear-Call-History-Logs-on-iPhone-6.png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Apple Logo: https://upload.wikimedia.org/wikipedia/commons/thumb/f/fa/Apple_logo_black.svg/500px-Apple_logo_black.svg.png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Xcode: </a:t>
            </a:r>
            <a:r>
              <a:rPr u="sng">
                <a:hlinkClick r:id="rId5" invalidUrl="" action="" tgtFrame="" tooltip="" history="1" highlightClick="0" endSnd="0"/>
              </a:rPr>
              <a:t>http://a4.mzstatic.com/us/r30/Purple69/v4/ef/93/47/ef9347bf-7e46-6b94-aad6-9b7354dbbaa2/icon256.png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Gas Station: http://stapletonion.com/wp-content/uploads/2014/07/gas-pumps-at-pocket-parks.jpg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Charging Station: http://www.clippercreek.com/images/image2_position3.png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iOS: </a:t>
            </a:r>
            <a:r>
              <a:rPr u="sng">
                <a:hlinkClick r:id="rId6" invalidUrl="" action="" tgtFrame="" tooltip="" history="1" highlightClick="0" endSnd="0"/>
              </a:rPr>
              <a:t>http://img2.wikia.nocookie.net/__cb20121220233830/logopedia/images/6/6c/IOS.png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PlugShare Map: </a:t>
            </a:r>
            <a:r>
              <a:rPr u="sng">
                <a:hlinkClick r:id="rId7" invalidUrl="" action="" tgtFrame="" tooltip="" history="1" highlightClick="0" endSnd="0"/>
              </a:rPr>
              <a:t>http://www.plugshare.com</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PlugShare Logo: http://www.plugshare.com/drivesolar/assets/img/logo-plugshare.png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GreenCharge Logo: </a:t>
            </a:r>
            <a:r>
              <a:rPr u="sng">
                <a:hlinkClick r:id="rId8" invalidUrl="" action="" tgtFrame="" tooltip="" history="1" highlightClick="0" endSnd="0"/>
              </a:rPr>
              <a:t>http://www.greencharge.net/wp-content/uploads/2014/10/GCN_logo.png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Azra Network Logo: https://lh3.ggpht.com/X5JN16gwwM4aYJu9K1ye7AY879axAjhBQT1bFmngO0Il65UWZci-68it8aZflm858kY=w300</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Plugged In: </a:t>
            </a:r>
            <a:r>
              <a:rPr u="sng">
                <a:hlinkClick r:id="rId9" invalidUrl="" action="" tgtFrame="" tooltip="" history="1" highlightClick="0" endSnd="0"/>
              </a:rPr>
              <a:t>http://media.mlive.com/kzgazette_impact/photo/k0416charge2jpg-198b153104ffa96f.jpg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Charging: http://cdn.ecomento.com/wp-content/uploads/2013/05/2013-Chevrolet-Volt-Review-Charging-Station.jpg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Volt Charge Cord: http://insideevs.com/wp-content/uploads/2013/07/volt-charger.jpg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Tesla Model S: http://auto-shipping-carrier.ca/uploads/TESLA/tesla-model-x-electric-_SUV.jpg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I3: https://cdn4.3dtuning.com/info/BMW%20i3%20series%202014%20sedan/carchooser/side.png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Leaf: http://rogeeauto.com/nissan/images/trims/a456a6cd7c8e62f5a6c11ca196c5d32e79579aa1.png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ELR: http://www.caricos.com/cars/c/cadillac/2014_cadillac_elr/1920x1080/73.html?</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Spark EV: </a:t>
            </a:r>
            <a:r>
              <a:rPr u="sng">
                <a:hlinkClick r:id="rId10" invalidUrl="" action="" tgtFrame="" tooltip="" history="1" highlightClick="0" endSnd="0"/>
              </a:rPr>
              <a:t>http://www.chevrolet.com/content/dam/Chevrolet/northamerica/usa/nscwebsite/en/Home/Vehicles/Cars/2016_Spark_EV/Overview/01_images/2016-chevrolet-spark-ev-baseball-card-648x301.png</a:t>
            </a:r>
          </a:p>
          <a:p>
            <a:pPr>
              <a:defRPr sz="1300">
                <a:solidFill>
                  <a:srgbClr val="558AAB"/>
                </a:solidFill>
                <a:latin typeface="Helvetica Neue Bold Condensed"/>
                <a:ea typeface="Helvetica Neue Bold Condensed"/>
                <a:cs typeface="Helvetica Neue Bold Condensed"/>
                <a:sym typeface="Helvetica Neue Bold Condensed"/>
              </a:defRPr>
            </a:pPr>
          </a:p>
          <a:p>
            <a:pPr>
              <a:defRPr sz="1300">
                <a:solidFill>
                  <a:srgbClr val="558AAB"/>
                </a:solidFill>
                <a:latin typeface="Helvetica Neue Bold Condensed"/>
                <a:ea typeface="Helvetica Neue Bold Condensed"/>
                <a:cs typeface="Helvetica Neue Bold Condensed"/>
                <a:sym typeface="Helvetica Neue Bold Condensed"/>
              </a:defRPr>
            </a:pPr>
            <a:r>
              <a:t>Volt: </a:t>
            </a:r>
            <a:r>
              <a:rPr u="sng">
                <a:hlinkClick r:id="rId11" invalidUrl="" action="" tgtFrame="" tooltip="" history="1" highlightClick="0" endSnd="0"/>
              </a:rPr>
              <a:t>http://www.chevrolet.com/content/dam/Chevrolet/northamerica/usa/nscwebsite/en/Home/Vehicles/Cars/2016_Volt/Model_Overview/01_images/2016-chevrolet-volt-ltz-baseball-card-648xvar-width.png</a:t>
            </a:r>
          </a:p>
        </p:txBody>
      </p:sp>
      <p:sp>
        <p:nvSpPr>
          <p:cNvPr id="267" name="Shape 267"/>
          <p:cNvSpPr/>
          <p:nvPr>
            <p:ph type="title"/>
          </p:nvPr>
        </p:nvSpPr>
        <p:spPr>
          <a:xfrm>
            <a:off x="4411034" y="-338667"/>
            <a:ext cx="4182733" cy="1290308"/>
          </a:xfrm>
          <a:prstGeom prst="rect">
            <a:avLst/>
          </a:prstGeom>
        </p:spPr>
        <p:txBody>
          <a:bodyPr/>
          <a:lstStyle>
            <a:lvl1pPr>
              <a:defRPr sz="5800"/>
            </a:lvl1pPr>
          </a:lstStyle>
          <a:p>
            <a:pPr/>
            <a:r>
              <a:t>Sources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phone6plus_spacegrey_portrait.png"/>
          <p:cNvPicPr>
            <a:picLocks noChangeAspect="1"/>
          </p:cNvPicPr>
          <p:nvPr/>
        </p:nvPicPr>
        <p:blipFill>
          <a:blip r:embed="rId2">
            <a:extLst/>
          </a:blip>
          <a:stretch>
            <a:fillRect/>
          </a:stretch>
        </p:blipFill>
        <p:spPr>
          <a:xfrm>
            <a:off x="1625600" y="363835"/>
            <a:ext cx="9753600" cy="9753601"/>
          </a:xfrm>
          <a:prstGeom prst="rect">
            <a:avLst/>
          </a:prstGeom>
          <a:ln w="12700">
            <a:miter lim="400000"/>
          </a:ln>
        </p:spPr>
      </p:pic>
      <p:pic>
        <p:nvPicPr>
          <p:cNvPr id="270" name="Screen Shot 2015-12-07 at 1.36.51 PM.png"/>
          <p:cNvPicPr>
            <a:picLocks noChangeAspect="0"/>
          </p:cNvPicPr>
          <p:nvPr/>
        </p:nvPicPr>
        <p:blipFill>
          <a:blip r:embed="rId3">
            <a:extLst/>
          </a:blip>
          <a:stretch>
            <a:fillRect/>
          </a:stretch>
        </p:blipFill>
        <p:spPr>
          <a:xfrm>
            <a:off x="4576960" y="1799563"/>
            <a:ext cx="3876280" cy="6882144"/>
          </a:xfrm>
          <a:prstGeom prst="rect">
            <a:avLst/>
          </a:prstGeom>
          <a:ln w="12700">
            <a:miter lim="400000"/>
          </a:ln>
        </p:spPr>
      </p:pic>
      <p:pic>
        <p:nvPicPr>
          <p:cNvPr id="271" name="Screen Shot 2015-12-07 at 1.36.41 PM.png"/>
          <p:cNvPicPr>
            <a:picLocks noChangeAspect="0"/>
          </p:cNvPicPr>
          <p:nvPr/>
        </p:nvPicPr>
        <p:blipFill>
          <a:blip r:embed="rId4">
            <a:extLst/>
          </a:blip>
          <a:stretch>
            <a:fillRect/>
          </a:stretch>
        </p:blipFill>
        <p:spPr>
          <a:xfrm>
            <a:off x="4594652" y="1803003"/>
            <a:ext cx="3840895" cy="6773665"/>
          </a:xfrm>
          <a:prstGeom prst="rect">
            <a:avLst/>
          </a:prstGeom>
          <a:ln w="12700">
            <a:miter lim="400000"/>
          </a:ln>
        </p:spPr>
      </p:pic>
      <p:pic>
        <p:nvPicPr>
          <p:cNvPr id="272" name="Screen Shot 2015-12-07 at 1.36.31 PM.png"/>
          <p:cNvPicPr>
            <a:picLocks noChangeAspect="0"/>
          </p:cNvPicPr>
          <p:nvPr/>
        </p:nvPicPr>
        <p:blipFill>
          <a:blip r:embed="rId5">
            <a:extLst/>
          </a:blip>
          <a:stretch>
            <a:fillRect/>
          </a:stretch>
        </p:blipFill>
        <p:spPr>
          <a:xfrm>
            <a:off x="4610298" y="1794139"/>
            <a:ext cx="3846778" cy="6867592"/>
          </a:xfrm>
          <a:prstGeom prst="rect">
            <a:avLst/>
          </a:prstGeom>
          <a:ln w="12700">
            <a:miter lim="400000"/>
          </a:ln>
        </p:spPr>
      </p:pic>
      <p:pic>
        <p:nvPicPr>
          <p:cNvPr id="273" name="Screen Shot 2015-12-07 at 1.36.21 PM.png"/>
          <p:cNvPicPr>
            <a:picLocks noChangeAspect="0"/>
          </p:cNvPicPr>
          <p:nvPr/>
        </p:nvPicPr>
        <p:blipFill>
          <a:blip r:embed="rId6">
            <a:extLst/>
          </a:blip>
          <a:stretch>
            <a:fillRect/>
          </a:stretch>
        </p:blipFill>
        <p:spPr>
          <a:xfrm>
            <a:off x="4610298" y="1841103"/>
            <a:ext cx="3846778" cy="6799065"/>
          </a:xfrm>
          <a:prstGeom prst="rect">
            <a:avLst/>
          </a:prstGeom>
          <a:ln w="12700">
            <a:miter lim="400000"/>
          </a:ln>
        </p:spPr>
      </p:pic>
      <p:pic>
        <p:nvPicPr>
          <p:cNvPr id="274" name="Screen Shot 2015-12-07 at 1.36.11 PM.png"/>
          <p:cNvPicPr>
            <a:picLocks noChangeAspect="1"/>
          </p:cNvPicPr>
          <p:nvPr/>
        </p:nvPicPr>
        <p:blipFill>
          <a:blip r:embed="rId7">
            <a:extLst/>
          </a:blip>
          <a:stretch>
            <a:fillRect/>
          </a:stretch>
        </p:blipFill>
        <p:spPr>
          <a:xfrm>
            <a:off x="4613240" y="1819678"/>
            <a:ext cx="3840894" cy="6841914"/>
          </a:xfrm>
          <a:prstGeom prst="rect">
            <a:avLst/>
          </a:prstGeom>
          <a:ln w="12700">
            <a:miter lim="400000"/>
          </a:ln>
        </p:spPr>
      </p:pic>
      <p:pic>
        <p:nvPicPr>
          <p:cNvPr id="275" name="Screen Shot 2015-12-07 at 1.36.00 PM.png"/>
          <p:cNvPicPr>
            <a:picLocks noChangeAspect="0"/>
          </p:cNvPicPr>
          <p:nvPr/>
        </p:nvPicPr>
        <p:blipFill>
          <a:blip r:embed="rId8">
            <a:extLst/>
          </a:blip>
          <a:stretch>
            <a:fillRect/>
          </a:stretch>
        </p:blipFill>
        <p:spPr>
          <a:xfrm>
            <a:off x="4613240" y="1803300"/>
            <a:ext cx="3840894" cy="6874670"/>
          </a:xfrm>
          <a:prstGeom prst="rect">
            <a:avLst/>
          </a:prstGeom>
          <a:ln w="12700">
            <a:miter lim="400000"/>
          </a:ln>
        </p:spPr>
      </p:pic>
      <p:pic>
        <p:nvPicPr>
          <p:cNvPr id="276" name="Screen Shot 2015-12-07 at 1.35.52 PM.png"/>
          <p:cNvPicPr>
            <a:picLocks noChangeAspect="0"/>
          </p:cNvPicPr>
          <p:nvPr/>
        </p:nvPicPr>
        <p:blipFill>
          <a:blip r:embed="rId9">
            <a:extLst/>
          </a:blip>
          <a:stretch>
            <a:fillRect/>
          </a:stretch>
        </p:blipFill>
        <p:spPr>
          <a:xfrm>
            <a:off x="4613240" y="1841103"/>
            <a:ext cx="3840894" cy="6799065"/>
          </a:xfrm>
          <a:prstGeom prst="rect">
            <a:avLst/>
          </a:prstGeom>
          <a:ln w="12700">
            <a:miter lim="400000"/>
          </a:ln>
        </p:spPr>
      </p:pic>
      <p:pic>
        <p:nvPicPr>
          <p:cNvPr id="277" name="iTunesArtwork@2x-enhanced.jpeg"/>
          <p:cNvPicPr>
            <a:picLocks noChangeAspect="0"/>
          </p:cNvPicPr>
          <p:nvPr/>
        </p:nvPicPr>
        <p:blipFill>
          <a:blip r:embed="rId10">
            <a:extLst/>
          </a:blip>
          <a:stretch>
            <a:fillRect/>
          </a:stretch>
        </p:blipFill>
        <p:spPr>
          <a:xfrm>
            <a:off x="4485481" y="1765597"/>
            <a:ext cx="4033970" cy="6949946"/>
          </a:xfrm>
          <a:prstGeom prst="rect">
            <a:avLst/>
          </a:prstGeom>
          <a:ln w="12700">
            <a:miter lim="400000"/>
          </a:ln>
        </p:spPr>
      </p:pic>
      <p:sp>
        <p:nvSpPr>
          <p:cNvPr id="278" name="Shape 278"/>
          <p:cNvSpPr/>
          <p:nvPr/>
        </p:nvSpPr>
        <p:spPr>
          <a:xfrm>
            <a:off x="5512333" y="302734"/>
            <a:ext cx="1980134" cy="64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App Demo</a:t>
            </a:r>
          </a:p>
        </p:txBody>
      </p:sp>
    </p:spTree>
  </p:cSld>
  <p:clrMapOvr>
    <a:masterClrMapping/>
  </p:clrMapOvr>
  <p:transition xmlns:p14="http://schemas.microsoft.com/office/powerpoint/2010/main" spd="slow" advClick="1" p14:dur="15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2500" fill="hold"/>
                                        <p:tgtEl>
                                          <p:spTgt spid="277"/>
                                        </p:tgtEl>
                                      </p:cBhvr>
                                    </p:animEffect>
                                    <p:set>
                                      <p:cBhvr>
                                        <p:cTn id="7" fill="hold">
                                          <p:stCondLst>
                                            <p:cond delay="2499"/>
                                          </p:stCondLst>
                                        </p:cTn>
                                        <p:tgtEl>
                                          <p:spTgt spid="27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2500" fill="hold"/>
                                        <p:tgtEl>
                                          <p:spTgt spid="276"/>
                                        </p:tgtEl>
                                      </p:cBhvr>
                                    </p:animEffect>
                                    <p:set>
                                      <p:cBhvr>
                                        <p:cTn id="12" fill="hold">
                                          <p:stCondLst>
                                            <p:cond delay="2499"/>
                                          </p:stCondLst>
                                        </p:cTn>
                                        <p:tgtEl>
                                          <p:spTgt spid="27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ID="9" grpId="3" fill="hold">
                                  <p:stCondLst>
                                    <p:cond delay="0"/>
                                  </p:stCondLst>
                                  <p:iterate type="el" backwards="0">
                                    <p:tmAbs val="0"/>
                                  </p:iterate>
                                  <p:childTnLst>
                                    <p:animEffect filter="dissolve" transition="out">
                                      <p:cBhvr>
                                        <p:cTn id="16" dur="1000" fill="hold"/>
                                        <p:tgtEl>
                                          <p:spTgt spid="275"/>
                                        </p:tgtEl>
                                      </p:cBhvr>
                                    </p:animEffect>
                                    <p:set>
                                      <p:cBhvr>
                                        <p:cTn id="17" fill="hold">
                                          <p:stCondLst>
                                            <p:cond delay="999"/>
                                          </p:stCondLst>
                                        </p:cTn>
                                        <p:tgtEl>
                                          <p:spTgt spid="27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ID="9" grpId="4" fill="hold">
                                  <p:stCondLst>
                                    <p:cond delay="0"/>
                                  </p:stCondLst>
                                  <p:iterate type="el" backwards="0">
                                    <p:tmAbs val="0"/>
                                  </p:iterate>
                                  <p:childTnLst>
                                    <p:animEffect filter="dissolve" transition="out">
                                      <p:cBhvr>
                                        <p:cTn id="21" dur="1000" fill="hold"/>
                                        <p:tgtEl>
                                          <p:spTgt spid="274"/>
                                        </p:tgtEl>
                                      </p:cBhvr>
                                    </p:animEffect>
                                    <p:set>
                                      <p:cBhvr>
                                        <p:cTn id="22" fill="hold">
                                          <p:stCondLst>
                                            <p:cond delay="999"/>
                                          </p:stCondLst>
                                        </p:cTn>
                                        <p:tgtEl>
                                          <p:spTgt spid="27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9" grpId="5" fill="hold">
                                  <p:stCondLst>
                                    <p:cond delay="0"/>
                                  </p:stCondLst>
                                  <p:iterate type="el" backwards="0">
                                    <p:tmAbs val="0"/>
                                  </p:iterate>
                                  <p:childTnLst>
                                    <p:animEffect filter="dissolve" transition="out">
                                      <p:cBhvr>
                                        <p:cTn id="26" dur="1000" fill="hold"/>
                                        <p:tgtEl>
                                          <p:spTgt spid="273"/>
                                        </p:tgtEl>
                                      </p:cBhvr>
                                    </p:animEffect>
                                    <p:set>
                                      <p:cBhvr>
                                        <p:cTn id="27" fill="hold">
                                          <p:stCondLst>
                                            <p:cond delay="999"/>
                                          </p:stCondLst>
                                        </p:cTn>
                                        <p:tgtEl>
                                          <p:spTgt spid="27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ID="9" grpId="6" fill="hold">
                                  <p:stCondLst>
                                    <p:cond delay="0"/>
                                  </p:stCondLst>
                                  <p:iterate type="el" backwards="0">
                                    <p:tmAbs val="0"/>
                                  </p:iterate>
                                  <p:childTnLst>
                                    <p:animEffect filter="dissolve" transition="out">
                                      <p:cBhvr>
                                        <p:cTn id="31" dur="1000" fill="hold"/>
                                        <p:tgtEl>
                                          <p:spTgt spid="272"/>
                                        </p:tgtEl>
                                      </p:cBhvr>
                                    </p:animEffect>
                                    <p:set>
                                      <p:cBhvr>
                                        <p:cTn id="32" fill="hold">
                                          <p:stCondLst>
                                            <p:cond delay="999"/>
                                          </p:stCondLst>
                                        </p:cTn>
                                        <p:tgtEl>
                                          <p:spTgt spid="27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Class="exit" nodeType="clickEffect" presetID="9" grpId="7" fill="hold">
                                  <p:stCondLst>
                                    <p:cond delay="0"/>
                                  </p:stCondLst>
                                  <p:iterate type="el" backwards="0">
                                    <p:tmAbs val="0"/>
                                  </p:iterate>
                                  <p:childTnLst>
                                    <p:animEffect filter="dissolve" transition="out">
                                      <p:cBhvr>
                                        <p:cTn id="36" dur="1000" fill="hold"/>
                                        <p:tgtEl>
                                          <p:spTgt spid="271"/>
                                        </p:tgtEl>
                                      </p:cBhvr>
                                    </p:animEffect>
                                    <p:set>
                                      <p:cBhvr>
                                        <p:cTn id="37" fill="hold">
                                          <p:stCondLst>
                                            <p:cond delay="999"/>
                                          </p:stCondLst>
                                        </p:cTn>
                                        <p:tgtEl>
                                          <p:spTgt spid="2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P build="whole" bldLvl="1" animBg="1" rev="0" advAuto="0" spid="274" grpId="4"/>
      <p:bldP build="whole" bldLvl="1" animBg="1" rev="0" advAuto="0" spid="275" grpId="3"/>
      <p:bldP build="whole" bldLvl="1" animBg="1" rev="0" advAuto="0" spid="271" grpId="7"/>
      <p:bldP build="whole" bldLvl="1" animBg="1" rev="0" advAuto="0" spid="276" grpId="2"/>
      <p:bldP build="whole" bldLvl="1" animBg="1" rev="0" advAuto="0" spid="273" grpId="5"/>
      <p:bldP build="whole" bldLvl="1" animBg="1" rev="0" advAuto="0" spid="272" grpId="6"/>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background.png"/>
          <p:cNvPicPr>
            <a:picLocks noChangeAspect="1"/>
          </p:cNvPicPr>
          <p:nvPr/>
        </p:nvPicPr>
        <p:blipFill>
          <a:blip r:embed="rId3">
            <a:extLst/>
          </a:blip>
          <a:stretch>
            <a:fillRect/>
          </a:stretch>
        </p:blipFill>
        <p:spPr>
          <a:xfrm>
            <a:off x="-320318" y="913340"/>
            <a:ext cx="13645436" cy="9746741"/>
          </a:xfrm>
          <a:prstGeom prst="rect">
            <a:avLst/>
          </a:prstGeom>
          <a:ln w="12700">
            <a:miter lim="400000"/>
          </a:ln>
        </p:spPr>
      </p:pic>
      <p:sp>
        <p:nvSpPr>
          <p:cNvPr id="151" name="Shape 151"/>
          <p:cNvSpPr/>
          <p:nvPr/>
        </p:nvSpPr>
        <p:spPr>
          <a:xfrm>
            <a:off x="1865947" y="950743"/>
            <a:ext cx="9272906" cy="1607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solidFill>
                  <a:srgbClr val="1CA700"/>
                </a:solidFill>
                <a:latin typeface="Helvetica Neue Bold Condensed"/>
                <a:ea typeface="Helvetica Neue Bold Condensed"/>
                <a:cs typeface="Helvetica Neue Bold Condensed"/>
                <a:sym typeface="Helvetica Neue Bold Condensed"/>
              </a:defRPr>
            </a:pPr>
            <a:r>
              <a:t>From Gas To No Gas, an app to help </a:t>
            </a:r>
          </a:p>
          <a:p>
            <a:pPr>
              <a:defRPr sz="5000">
                <a:solidFill>
                  <a:srgbClr val="1CA700"/>
                </a:solidFill>
                <a:latin typeface="Helvetica Neue Bold Condensed"/>
                <a:ea typeface="Helvetica Neue Bold Condensed"/>
                <a:cs typeface="Helvetica Neue Bold Condensed"/>
                <a:sym typeface="Helvetica Neue Bold Condensed"/>
              </a:defRPr>
            </a:pPr>
            <a:r>
              <a:t>switch over to electric vehicles </a:t>
            </a:r>
          </a:p>
        </p:txBody>
      </p:sp>
      <p:pic>
        <p:nvPicPr>
          <p:cNvPr id="152" name="Gas.png"/>
          <p:cNvPicPr>
            <a:picLocks noChangeAspect="1"/>
          </p:cNvPicPr>
          <p:nvPr/>
        </p:nvPicPr>
        <p:blipFill>
          <a:blip r:embed="rId4">
            <a:extLst/>
          </a:blip>
          <a:srcRect l="56720" t="25772" r="0" b="26274"/>
          <a:stretch>
            <a:fillRect/>
          </a:stretch>
        </p:blipFill>
        <p:spPr>
          <a:xfrm>
            <a:off x="8111237" y="3677642"/>
            <a:ext cx="3494445" cy="2423732"/>
          </a:xfrm>
          <a:prstGeom prst="rect">
            <a:avLst/>
          </a:prstGeom>
          <a:ln w="12700">
            <a:miter lim="400000"/>
          </a:ln>
        </p:spPr>
      </p:pic>
      <p:pic>
        <p:nvPicPr>
          <p:cNvPr id="153" name="EV.png"/>
          <p:cNvPicPr>
            <a:picLocks noChangeAspect="1"/>
          </p:cNvPicPr>
          <p:nvPr/>
        </p:nvPicPr>
        <p:blipFill>
          <a:blip r:embed="rId5">
            <a:extLst/>
          </a:blip>
          <a:srcRect l="1977" t="25023" r="56624" b="27948"/>
          <a:stretch>
            <a:fillRect/>
          </a:stretch>
        </p:blipFill>
        <p:spPr>
          <a:xfrm>
            <a:off x="1073641" y="3531195"/>
            <a:ext cx="3820072" cy="2716593"/>
          </a:xfrm>
          <a:prstGeom prst="rect">
            <a:avLst/>
          </a:prstGeom>
          <a:ln w="12700">
            <a:miter lim="400000"/>
          </a:ln>
        </p:spPr>
      </p:pic>
      <p:grpSp>
        <p:nvGrpSpPr>
          <p:cNvPr id="158" name="Group 158"/>
          <p:cNvGrpSpPr/>
          <p:nvPr/>
        </p:nvGrpSpPr>
        <p:grpSpPr>
          <a:xfrm>
            <a:off x="5646776" y="7627233"/>
            <a:ext cx="7327238" cy="2159001"/>
            <a:chOff x="-86222" y="0"/>
            <a:chExt cx="7327236" cy="2159000"/>
          </a:xfrm>
        </p:grpSpPr>
        <p:sp>
          <p:nvSpPr>
            <p:cNvPr id="154" name="Shape 154"/>
            <p:cNvSpPr/>
            <p:nvPr/>
          </p:nvSpPr>
          <p:spPr>
            <a:xfrm>
              <a:off x="-86223" y="0"/>
              <a:ext cx="3004419" cy="635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500">
                  <a:latin typeface="Helvetica"/>
                  <a:ea typeface="Helvetica"/>
                  <a:cs typeface="Helvetica"/>
                  <a:sym typeface="Helvetica"/>
                </a:defRPr>
              </a:lvl1pPr>
            </a:lstStyle>
            <a:p>
              <a:pPr/>
              <a:r>
                <a:t>Ron Gerschel</a:t>
              </a:r>
            </a:p>
          </p:txBody>
        </p:sp>
        <p:sp>
          <p:nvSpPr>
            <p:cNvPr id="155" name="Shape 155"/>
            <p:cNvSpPr/>
            <p:nvPr/>
          </p:nvSpPr>
          <p:spPr>
            <a:xfrm>
              <a:off x="1154727" y="512043"/>
              <a:ext cx="2452918"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500">
                  <a:latin typeface="Helvetica"/>
                  <a:ea typeface="Helvetica"/>
                  <a:cs typeface="Helvetica"/>
                  <a:sym typeface="Helvetica"/>
                </a:defRPr>
              </a:lvl1pPr>
            </a:lstStyle>
            <a:p>
              <a:pPr/>
              <a:r>
                <a:t>Victor Lora</a:t>
              </a:r>
            </a:p>
          </p:txBody>
        </p:sp>
        <p:sp>
          <p:nvSpPr>
            <p:cNvPr id="156" name="Shape 156"/>
            <p:cNvSpPr/>
            <p:nvPr/>
          </p:nvSpPr>
          <p:spPr>
            <a:xfrm>
              <a:off x="2422355" y="1020613"/>
              <a:ext cx="436266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500">
                  <a:latin typeface="Helvetica"/>
                  <a:ea typeface="Helvetica"/>
                  <a:cs typeface="Helvetica"/>
                  <a:sym typeface="Helvetica"/>
                </a:defRPr>
              </a:lvl1pPr>
            </a:lstStyle>
            <a:p>
              <a:pPr/>
              <a:r>
                <a:t>Joshua Rosenzweig</a:t>
              </a:r>
            </a:p>
          </p:txBody>
        </p:sp>
        <p:sp>
          <p:nvSpPr>
            <p:cNvPr id="157" name="Shape 157"/>
            <p:cNvSpPr/>
            <p:nvPr/>
          </p:nvSpPr>
          <p:spPr>
            <a:xfrm>
              <a:off x="3693559" y="1524000"/>
              <a:ext cx="3547455" cy="635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500">
                  <a:latin typeface="Helvetica"/>
                  <a:ea typeface="Helvetica"/>
                  <a:cs typeface="Helvetica"/>
                  <a:sym typeface="Helvetica"/>
                </a:defRPr>
              </a:lvl1pPr>
            </a:lstStyle>
            <a:p>
              <a:pPr/>
              <a:r>
                <a:t>Adrian Pichardo</a:t>
              </a:r>
            </a:p>
          </p:txBody>
        </p:sp>
      </p:grpSp>
      <p:sp>
        <p:nvSpPr>
          <p:cNvPr id="159" name="Shape 159"/>
          <p:cNvSpPr/>
          <p:nvPr/>
        </p:nvSpPr>
        <p:spPr>
          <a:xfrm>
            <a:off x="5174629" y="3695700"/>
            <a:ext cx="2655542" cy="2387601"/>
          </a:xfrm>
          <a:prstGeom prst="rect">
            <a:avLst/>
          </a:prstGeom>
          <a:ln w="12700">
            <a:miter lim="400000"/>
          </a:ln>
          <a:effectLst>
            <a:outerShdw sx="100000" sy="100000" kx="0" ky="0" algn="b" rotWithShape="0" blurRad="63500" dist="94905" dir="5400000">
              <a:srgbClr val="000000">
                <a:alpha val="50000"/>
              </a:srgbClr>
            </a:outerShdw>
            <a:reflection blurRad="0" stA="4264"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5000">
                <a:solidFill>
                  <a:srgbClr val="FF2600"/>
                </a:solidFill>
                <a:latin typeface="Helvetica"/>
                <a:ea typeface="Helvetica"/>
                <a:cs typeface="Helvetica"/>
                <a:sym typeface="Helvetica"/>
              </a:defRPr>
            </a:lvl1pPr>
          </a:lstStyle>
          <a:p>
            <a:pPr/>
            <a:r>
              <a:t>VS</a:t>
            </a:r>
          </a:p>
        </p:txBody>
      </p:sp>
      <p:sp>
        <p:nvSpPr>
          <p:cNvPr id="160" name="Shape 160"/>
          <p:cNvSpPr/>
          <p:nvPr>
            <p:ph type="title"/>
          </p:nvPr>
        </p:nvSpPr>
        <p:spPr>
          <a:xfrm>
            <a:off x="952500" y="-520700"/>
            <a:ext cx="11099800" cy="2159000"/>
          </a:xfrm>
          <a:prstGeom prst="rect">
            <a:avLst/>
          </a:prstGeom>
        </p:spPr>
        <p:txBody>
          <a:bodyPr/>
          <a:lstStyle>
            <a:lvl1pPr>
              <a:defRPr b="1" sz="8300">
                <a:latin typeface="Helvetica"/>
                <a:ea typeface="Helvetica"/>
                <a:cs typeface="Helvetica"/>
                <a:sym typeface="Helvetica"/>
              </a:defRPr>
            </a:lvl1pPr>
          </a:lstStyle>
          <a:p>
            <a:pPr/>
            <a:r>
              <a:t>EV App</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51"/>
                                        </p:tgtEl>
                                        <p:attrNameLst>
                                          <p:attrName>style.visibility</p:attrName>
                                        </p:attrNameLst>
                                      </p:cBhvr>
                                      <p:to>
                                        <p:strVal val="visible"/>
                                      </p:to>
                                    </p:set>
                                    <p:animEffect filter="dissolve" transition="in">
                                      <p:cBhvr>
                                        <p:cTn id="7" dur="3000"/>
                                        <p:tgtEl>
                                          <p:spTgt spid="151"/>
                                        </p:tgtEl>
                                      </p:cBhvr>
                                    </p:animEffect>
                                  </p:childTnLst>
                                </p:cTn>
                              </p:par>
                            </p:childTnLst>
                          </p:cTn>
                        </p:par>
                        <p:par>
                          <p:cTn id="8" fill="hold">
                            <p:stCondLst>
                              <p:cond delay="3000"/>
                            </p:stCondLst>
                            <p:childTnLst>
                              <p:par>
                                <p:cTn id="9" presetClass="entr" nodeType="afterEffect" presetSubtype="8" presetID="2" grpId="2" fill="hold">
                                  <p:stCondLst>
                                    <p:cond delay="0"/>
                                  </p:stCondLst>
                                  <p:iterate type="el" backwards="0">
                                    <p:tmAbs val="0"/>
                                  </p:iterate>
                                  <p:childTnLst>
                                    <p:set>
                                      <p:cBhvr>
                                        <p:cTn id="10" fill="hold"/>
                                        <p:tgtEl>
                                          <p:spTgt spid="153"/>
                                        </p:tgtEl>
                                        <p:attrNameLst>
                                          <p:attrName>style.visibility</p:attrName>
                                        </p:attrNameLst>
                                      </p:cBhvr>
                                      <p:to>
                                        <p:strVal val="visible"/>
                                      </p:to>
                                    </p:set>
                                    <p:anim calcmode="lin" valueType="num">
                                      <p:cBhvr>
                                        <p:cTn id="11" dur="1000" fill="hold"/>
                                        <p:tgtEl>
                                          <p:spTgt spid="153"/>
                                        </p:tgtEl>
                                        <p:attrNameLst>
                                          <p:attrName>ppt_x</p:attrName>
                                        </p:attrNameLst>
                                      </p:cBhvr>
                                      <p:tavLst>
                                        <p:tav tm="0">
                                          <p:val>
                                            <p:strVal val="0-#ppt_w/2"/>
                                          </p:val>
                                        </p:tav>
                                        <p:tav tm="100000">
                                          <p:val>
                                            <p:strVal val="#ppt_x"/>
                                          </p:val>
                                        </p:tav>
                                      </p:tavLst>
                                    </p:anim>
                                    <p:anim calcmode="lin" valueType="num">
                                      <p:cBhvr>
                                        <p:cTn id="12" dur="1000" fill="hold"/>
                                        <p:tgtEl>
                                          <p:spTgt spid="153"/>
                                        </p:tgtEl>
                                        <p:attrNameLst>
                                          <p:attrName>ppt_y</p:attrName>
                                        </p:attrNameLst>
                                      </p:cBhvr>
                                      <p:tavLst>
                                        <p:tav tm="0">
                                          <p:val>
                                            <p:strVal val="#ppt_y"/>
                                          </p:val>
                                        </p:tav>
                                        <p:tav tm="100000">
                                          <p:val>
                                            <p:strVal val="#ppt_y"/>
                                          </p:val>
                                        </p:tav>
                                      </p:tavLst>
                                    </p:anim>
                                  </p:childTnLst>
                                </p:cTn>
                              </p:par>
                            </p:childTnLst>
                          </p:cTn>
                        </p:par>
                        <p:par>
                          <p:cTn id="13" fill="hold">
                            <p:stCondLst>
                              <p:cond delay="4000"/>
                            </p:stCondLst>
                            <p:childTnLst>
                              <p:par>
                                <p:cTn id="14" presetClass="entr" nodeType="afterEffect" presetSubtype="2" presetID="2" grpId="3" fill="hold">
                                  <p:stCondLst>
                                    <p:cond delay="0"/>
                                  </p:stCondLst>
                                  <p:iterate type="el" backwards="0">
                                    <p:tmAbs val="0"/>
                                  </p:iterate>
                                  <p:childTnLst>
                                    <p:set>
                                      <p:cBhvr>
                                        <p:cTn id="15" fill="hold"/>
                                        <p:tgtEl>
                                          <p:spTgt spid="152"/>
                                        </p:tgtEl>
                                        <p:attrNameLst>
                                          <p:attrName>style.visibility</p:attrName>
                                        </p:attrNameLst>
                                      </p:cBhvr>
                                      <p:to>
                                        <p:strVal val="visible"/>
                                      </p:to>
                                    </p:set>
                                    <p:anim calcmode="lin" valueType="num">
                                      <p:cBhvr>
                                        <p:cTn id="16" dur="1000" fill="hold"/>
                                        <p:tgtEl>
                                          <p:spTgt spid="152"/>
                                        </p:tgtEl>
                                        <p:attrNameLst>
                                          <p:attrName>ppt_x</p:attrName>
                                        </p:attrNameLst>
                                      </p:cBhvr>
                                      <p:tavLst>
                                        <p:tav tm="0">
                                          <p:val>
                                            <p:strVal val="1+#ppt_w/2"/>
                                          </p:val>
                                        </p:tav>
                                        <p:tav tm="100000">
                                          <p:val>
                                            <p:strVal val="#ppt_x"/>
                                          </p:val>
                                        </p:tav>
                                      </p:tavLst>
                                    </p:anim>
                                    <p:anim calcmode="lin" valueType="num">
                                      <p:cBhvr>
                                        <p:cTn id="17" dur="1000" fill="hold"/>
                                        <p:tgtEl>
                                          <p:spTgt spid="152"/>
                                        </p:tgtEl>
                                        <p:attrNameLst>
                                          <p:attrName>ppt_y</p:attrName>
                                        </p:attrNameLst>
                                      </p:cBhvr>
                                      <p:tavLst>
                                        <p:tav tm="0">
                                          <p:val>
                                            <p:strVal val="#ppt_y"/>
                                          </p:val>
                                        </p:tav>
                                        <p:tav tm="100000">
                                          <p:val>
                                            <p:strVal val="#ppt_y"/>
                                          </p:val>
                                        </p:tav>
                                      </p:tavLst>
                                    </p:anim>
                                  </p:childTnLst>
                                </p:cTn>
                              </p:par>
                            </p:childTnLst>
                          </p:cTn>
                        </p:par>
                        <p:par>
                          <p:cTn id="18" fill="hold">
                            <p:stCondLst>
                              <p:cond delay="5000"/>
                            </p:stCondLst>
                            <p:childTnLst>
                              <p:par>
                                <p:cTn id="19" presetClass="entr" nodeType="afterEffect" presetSubtype="1" presetID="2" grpId="4" fill="hold">
                                  <p:stCondLst>
                                    <p:cond delay="0"/>
                                  </p:stCondLst>
                                  <p:iterate type="el" backwards="0">
                                    <p:tmAbs val="0"/>
                                  </p:iterate>
                                  <p:childTnLst>
                                    <p:set>
                                      <p:cBhvr>
                                        <p:cTn id="20" fill="hold"/>
                                        <p:tgtEl>
                                          <p:spTgt spid="159"/>
                                        </p:tgtEl>
                                        <p:attrNameLst>
                                          <p:attrName>style.visibility</p:attrName>
                                        </p:attrNameLst>
                                      </p:cBhvr>
                                      <p:to>
                                        <p:strVal val="visible"/>
                                      </p:to>
                                    </p:set>
                                    <p:anim calcmode="lin" valueType="num">
                                      <p:cBhvr>
                                        <p:cTn id="21" dur="1000" fill="hold"/>
                                        <p:tgtEl>
                                          <p:spTgt spid="159"/>
                                        </p:tgtEl>
                                        <p:attrNameLst>
                                          <p:attrName>ppt_x</p:attrName>
                                        </p:attrNameLst>
                                      </p:cBhvr>
                                      <p:tavLst>
                                        <p:tav tm="0">
                                          <p:val>
                                            <p:strVal val="#ppt_x"/>
                                          </p:val>
                                        </p:tav>
                                        <p:tav tm="100000">
                                          <p:val>
                                            <p:strVal val="#ppt_x"/>
                                          </p:val>
                                        </p:tav>
                                      </p:tavLst>
                                    </p:anim>
                                    <p:anim calcmode="lin" valueType="num">
                                      <p:cBhvr>
                                        <p:cTn id="22" dur="1000" fill="hold"/>
                                        <p:tgtEl>
                                          <p:spTgt spid="159"/>
                                        </p:tgtEl>
                                        <p:attrNameLst>
                                          <p:attrName>ppt_y</p:attrName>
                                        </p:attrNameLst>
                                      </p:cBhvr>
                                      <p:tavLst>
                                        <p:tav tm="0">
                                          <p:val>
                                            <p:strVal val="0-#ppt_h/2"/>
                                          </p:val>
                                        </p:tav>
                                        <p:tav tm="100000">
                                          <p:val>
                                            <p:strVal val="#ppt_y"/>
                                          </p:val>
                                        </p:tav>
                                      </p:tavLst>
                                    </p:anim>
                                  </p:childTnLst>
                                </p:cTn>
                              </p:par>
                            </p:childTnLst>
                          </p:cTn>
                        </p:par>
                        <p:par>
                          <p:cTn id="23" fill="hold">
                            <p:stCondLst>
                              <p:cond delay="6000"/>
                            </p:stCondLst>
                            <p:childTnLst>
                              <p:par>
                                <p:cTn id="24" presetClass="entr" nodeType="afterEffect" presetID="9" grpId="5" fill="hold">
                                  <p:stCondLst>
                                    <p:cond delay="0"/>
                                  </p:stCondLst>
                                  <p:iterate type="el" backwards="0">
                                    <p:tmAbs val="0"/>
                                  </p:iterate>
                                  <p:childTnLst>
                                    <p:set>
                                      <p:cBhvr>
                                        <p:cTn id="25" fill="hold"/>
                                        <p:tgtEl>
                                          <p:spTgt spid="158"/>
                                        </p:tgtEl>
                                        <p:attrNameLst>
                                          <p:attrName>style.visibility</p:attrName>
                                        </p:attrNameLst>
                                      </p:cBhvr>
                                      <p:to>
                                        <p:strVal val="visible"/>
                                      </p:to>
                                    </p:set>
                                    <p:animEffect filter="dissolve" transition="in">
                                      <p:cBhvr>
                                        <p:cTn id="26"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2"/>
      <p:bldP build="whole" bldLvl="1" animBg="1" rev="0" advAuto="0" spid="152" grpId="3"/>
      <p:bldP build="whole" bldLvl="1" animBg="1" rev="0" advAuto="0" spid="151" grpId="1"/>
      <p:bldP build="whole" bldLvl="1" animBg="1" rev="0" advAuto="0" spid="159" grpId="4"/>
      <p:bldP build="whole" bldLvl="1" animBg="1" rev="0" advAuto="0" spid="158" grpId="5"/>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2016-chevrolet-spark-ev-baseball-card-648x301-1.png"/>
          <p:cNvPicPr>
            <a:picLocks noChangeAspect="1"/>
          </p:cNvPicPr>
          <p:nvPr/>
        </p:nvPicPr>
        <p:blipFill>
          <a:blip r:embed="rId3">
            <a:extLst/>
          </a:blip>
          <a:stretch>
            <a:fillRect/>
          </a:stretch>
        </p:blipFill>
        <p:spPr>
          <a:xfrm>
            <a:off x="453181" y="4588639"/>
            <a:ext cx="5461001" cy="2536669"/>
          </a:xfrm>
          <a:prstGeom prst="rect">
            <a:avLst/>
          </a:prstGeom>
          <a:ln w="12700">
            <a:miter lim="400000"/>
          </a:ln>
        </p:spPr>
      </p:pic>
      <p:pic>
        <p:nvPicPr>
          <p:cNvPr id="165" name="2016-chevrolet-volt-ltz-baseball-card-648xvar-width.png"/>
          <p:cNvPicPr>
            <a:picLocks noChangeAspect="1"/>
          </p:cNvPicPr>
          <p:nvPr/>
        </p:nvPicPr>
        <p:blipFill>
          <a:blip r:embed="rId4">
            <a:extLst/>
          </a:blip>
          <a:stretch>
            <a:fillRect/>
          </a:stretch>
        </p:blipFill>
        <p:spPr>
          <a:xfrm>
            <a:off x="209078" y="7253070"/>
            <a:ext cx="5949207" cy="2304400"/>
          </a:xfrm>
          <a:prstGeom prst="rect">
            <a:avLst/>
          </a:prstGeom>
          <a:ln w="12700">
            <a:miter lim="400000"/>
          </a:ln>
        </p:spPr>
      </p:pic>
      <p:pic>
        <p:nvPicPr>
          <p:cNvPr id="166" name="tesla-model-x-electric-_SUV.jpg.png"/>
          <p:cNvPicPr>
            <a:picLocks noChangeAspect="1"/>
          </p:cNvPicPr>
          <p:nvPr/>
        </p:nvPicPr>
        <p:blipFill>
          <a:blip r:embed="rId5">
            <a:extLst/>
          </a:blip>
          <a:stretch>
            <a:fillRect/>
          </a:stretch>
        </p:blipFill>
        <p:spPr>
          <a:xfrm>
            <a:off x="6702797" y="6203439"/>
            <a:ext cx="5949206" cy="4461906"/>
          </a:xfrm>
          <a:prstGeom prst="rect">
            <a:avLst/>
          </a:prstGeom>
          <a:ln w="12700">
            <a:miter lim="400000"/>
          </a:ln>
        </p:spPr>
      </p:pic>
      <p:pic>
        <p:nvPicPr>
          <p:cNvPr id="167" name="side.png"/>
          <p:cNvPicPr>
            <a:picLocks noChangeAspect="1"/>
          </p:cNvPicPr>
          <p:nvPr/>
        </p:nvPicPr>
        <p:blipFill>
          <a:blip r:embed="rId6">
            <a:extLst/>
          </a:blip>
          <a:stretch>
            <a:fillRect/>
          </a:stretch>
        </p:blipFill>
        <p:spPr>
          <a:xfrm>
            <a:off x="6384180" y="4626504"/>
            <a:ext cx="7500840" cy="2494465"/>
          </a:xfrm>
          <a:prstGeom prst="rect">
            <a:avLst/>
          </a:prstGeom>
          <a:ln w="12700">
            <a:miter lim="400000"/>
          </a:ln>
        </p:spPr>
      </p:pic>
      <p:pic>
        <p:nvPicPr>
          <p:cNvPr id="168" name="a456a6cd7c8e62f5a6c11ca196c5d32e79579aa1.png"/>
          <p:cNvPicPr>
            <a:picLocks noChangeAspect="1"/>
          </p:cNvPicPr>
          <p:nvPr/>
        </p:nvPicPr>
        <p:blipFill>
          <a:blip r:embed="rId7">
            <a:extLst/>
          </a:blip>
          <a:stretch>
            <a:fillRect/>
          </a:stretch>
        </p:blipFill>
        <p:spPr>
          <a:xfrm>
            <a:off x="6796434" y="1832675"/>
            <a:ext cx="5761932" cy="2409536"/>
          </a:xfrm>
          <a:prstGeom prst="rect">
            <a:avLst/>
          </a:prstGeom>
          <a:ln w="12700">
            <a:miter lim="400000"/>
          </a:ln>
        </p:spPr>
      </p:pic>
      <p:pic>
        <p:nvPicPr>
          <p:cNvPr id="169" name="Elr.png"/>
          <p:cNvPicPr>
            <a:picLocks noChangeAspect="1"/>
          </p:cNvPicPr>
          <p:nvPr/>
        </p:nvPicPr>
        <p:blipFill>
          <a:blip r:embed="rId8">
            <a:extLst/>
          </a:blip>
          <a:stretch>
            <a:fillRect/>
          </a:stretch>
        </p:blipFill>
        <p:spPr>
          <a:xfrm>
            <a:off x="-1715369" y="-1050554"/>
            <a:ext cx="9798101" cy="5511432"/>
          </a:xfrm>
          <a:prstGeom prst="rect">
            <a:avLst/>
          </a:prstGeom>
          <a:ln w="12700">
            <a:miter lim="400000"/>
          </a:ln>
        </p:spPr>
      </p:pic>
      <p:sp>
        <p:nvSpPr>
          <p:cNvPr id="170" name="Shape 170"/>
          <p:cNvSpPr/>
          <p:nvPr/>
        </p:nvSpPr>
        <p:spPr>
          <a:xfrm>
            <a:off x="8571800" y="1364258"/>
            <a:ext cx="2229308" cy="64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Nissan Leaf</a:t>
            </a:r>
          </a:p>
        </p:txBody>
      </p:sp>
      <p:sp>
        <p:nvSpPr>
          <p:cNvPr id="171" name="Shape 171"/>
          <p:cNvSpPr/>
          <p:nvPr/>
        </p:nvSpPr>
        <p:spPr>
          <a:xfrm>
            <a:off x="8935731" y="3929658"/>
            <a:ext cx="1501446" cy="64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BMW I3</a:t>
            </a:r>
          </a:p>
        </p:txBody>
      </p:sp>
      <p:sp>
        <p:nvSpPr>
          <p:cNvPr id="172" name="Shape 172"/>
          <p:cNvSpPr/>
          <p:nvPr/>
        </p:nvSpPr>
        <p:spPr>
          <a:xfrm>
            <a:off x="8830208" y="6814367"/>
            <a:ext cx="2608784" cy="64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Tesla Model S</a:t>
            </a:r>
          </a:p>
        </p:txBody>
      </p:sp>
      <p:sp>
        <p:nvSpPr>
          <p:cNvPr id="173" name="Shape 173"/>
          <p:cNvSpPr/>
          <p:nvPr/>
        </p:nvSpPr>
        <p:spPr>
          <a:xfrm>
            <a:off x="2001362" y="1225600"/>
            <a:ext cx="2364639" cy="64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Cadillac ELR</a:t>
            </a:r>
          </a:p>
        </p:txBody>
      </p:sp>
      <p:sp>
        <p:nvSpPr>
          <p:cNvPr id="174" name="Shape 174"/>
          <p:cNvSpPr/>
          <p:nvPr/>
        </p:nvSpPr>
        <p:spPr>
          <a:xfrm>
            <a:off x="1040658" y="3929658"/>
            <a:ext cx="3574847" cy="64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Chevrolet Spark EV</a:t>
            </a:r>
          </a:p>
        </p:txBody>
      </p:sp>
      <p:sp>
        <p:nvSpPr>
          <p:cNvPr id="175" name="Shape 175"/>
          <p:cNvSpPr/>
          <p:nvPr/>
        </p:nvSpPr>
        <p:spPr>
          <a:xfrm>
            <a:off x="1658818" y="6814367"/>
            <a:ext cx="2617928" cy="64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Chevrolet Volt</a:t>
            </a:r>
          </a:p>
        </p:txBody>
      </p:sp>
      <p:sp>
        <p:nvSpPr>
          <p:cNvPr id="176" name="Shape 176"/>
          <p:cNvSpPr/>
          <p:nvPr>
            <p:ph type="title"/>
          </p:nvPr>
        </p:nvSpPr>
        <p:spPr>
          <a:xfrm>
            <a:off x="952500" y="-525959"/>
            <a:ext cx="11099800" cy="2159001"/>
          </a:xfrm>
          <a:prstGeom prst="rect">
            <a:avLst/>
          </a:prstGeom>
        </p:spPr>
        <p:txBody>
          <a:bodyPr/>
          <a:lstStyle>
            <a:lvl1pPr>
              <a:defRPr b="1" sz="6600">
                <a:latin typeface="Helvetica"/>
                <a:ea typeface="Helvetica"/>
                <a:cs typeface="Helvetica"/>
                <a:sym typeface="Helvetica"/>
              </a:defRPr>
            </a:lvl1pPr>
          </a:lstStyle>
          <a:p>
            <a:pPr/>
            <a:r>
              <a:t>List Some Electric Vehicles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3"/>
                                        </p:tgtEl>
                                        <p:attrNameLst>
                                          <p:attrName>style.visibility</p:attrName>
                                        </p:attrNameLst>
                                      </p:cBhvr>
                                      <p:to>
                                        <p:strVal val="visible"/>
                                      </p:to>
                                    </p:set>
                                    <p:anim calcmode="lin" valueType="num">
                                      <p:cBhvr>
                                        <p:cTn id="7" dur="1000" fill="hold"/>
                                        <p:tgtEl>
                                          <p:spTgt spid="173"/>
                                        </p:tgtEl>
                                        <p:attrNameLst>
                                          <p:attrName>ppt_x</p:attrName>
                                        </p:attrNameLst>
                                      </p:cBhvr>
                                      <p:tavLst>
                                        <p:tav tm="0">
                                          <p:val>
                                            <p:strVal val="0-#ppt_w/2"/>
                                          </p:val>
                                        </p:tav>
                                        <p:tav tm="100000">
                                          <p:val>
                                            <p:strVal val="#ppt_x"/>
                                          </p:val>
                                        </p:tav>
                                      </p:tavLst>
                                    </p:anim>
                                    <p:anim calcmode="lin" valueType="num">
                                      <p:cBhvr>
                                        <p:cTn id="8" dur="1000" fill="hold"/>
                                        <p:tgtEl>
                                          <p:spTgt spid="17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174"/>
                                        </p:tgtEl>
                                        <p:attrNameLst>
                                          <p:attrName>style.visibility</p:attrName>
                                        </p:attrNameLst>
                                      </p:cBhvr>
                                      <p:to>
                                        <p:strVal val="visible"/>
                                      </p:to>
                                    </p:set>
                                    <p:anim calcmode="lin" valueType="num">
                                      <p:cBhvr>
                                        <p:cTn id="12" dur="1000" fill="hold"/>
                                        <p:tgtEl>
                                          <p:spTgt spid="174"/>
                                        </p:tgtEl>
                                        <p:attrNameLst>
                                          <p:attrName>ppt_x</p:attrName>
                                        </p:attrNameLst>
                                      </p:cBhvr>
                                      <p:tavLst>
                                        <p:tav tm="0">
                                          <p:val>
                                            <p:strVal val="0-#ppt_w/2"/>
                                          </p:val>
                                        </p:tav>
                                        <p:tav tm="100000">
                                          <p:val>
                                            <p:strVal val="#ppt_x"/>
                                          </p:val>
                                        </p:tav>
                                      </p:tavLst>
                                    </p:anim>
                                    <p:anim calcmode="lin" valueType="num">
                                      <p:cBhvr>
                                        <p:cTn id="13" dur="1000" fill="hold"/>
                                        <p:tgtEl>
                                          <p:spTgt spid="174"/>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Class="entr" nodeType="afterEffect" presetSubtype="8" presetID="2" grpId="3" fill="hold">
                                  <p:stCondLst>
                                    <p:cond delay="0"/>
                                  </p:stCondLst>
                                  <p:iterate type="el" backwards="0">
                                    <p:tmAbs val="0"/>
                                  </p:iterate>
                                  <p:childTnLst>
                                    <p:set>
                                      <p:cBhvr>
                                        <p:cTn id="16" fill="hold"/>
                                        <p:tgtEl>
                                          <p:spTgt spid="175"/>
                                        </p:tgtEl>
                                        <p:attrNameLst>
                                          <p:attrName>style.visibility</p:attrName>
                                        </p:attrNameLst>
                                      </p:cBhvr>
                                      <p:to>
                                        <p:strVal val="visible"/>
                                      </p:to>
                                    </p:set>
                                    <p:anim calcmode="lin" valueType="num">
                                      <p:cBhvr>
                                        <p:cTn id="17" dur="1000" fill="hold"/>
                                        <p:tgtEl>
                                          <p:spTgt spid="175"/>
                                        </p:tgtEl>
                                        <p:attrNameLst>
                                          <p:attrName>ppt_x</p:attrName>
                                        </p:attrNameLst>
                                      </p:cBhvr>
                                      <p:tavLst>
                                        <p:tav tm="0">
                                          <p:val>
                                            <p:strVal val="0-#ppt_w/2"/>
                                          </p:val>
                                        </p:tav>
                                        <p:tav tm="100000">
                                          <p:val>
                                            <p:strVal val="#ppt_x"/>
                                          </p:val>
                                        </p:tav>
                                      </p:tavLst>
                                    </p:anim>
                                    <p:anim calcmode="lin" valueType="num">
                                      <p:cBhvr>
                                        <p:cTn id="18" dur="1000" fill="hold"/>
                                        <p:tgtEl>
                                          <p:spTgt spid="175"/>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Class="entr" nodeType="afterEffect" presetSubtype="2" presetID="2" grpId="4" fill="hold">
                                  <p:stCondLst>
                                    <p:cond delay="0"/>
                                  </p:stCondLst>
                                  <p:iterate type="el" backwards="0">
                                    <p:tmAbs val="0"/>
                                  </p:iterate>
                                  <p:childTnLst>
                                    <p:set>
                                      <p:cBhvr>
                                        <p:cTn id="21" fill="hold"/>
                                        <p:tgtEl>
                                          <p:spTgt spid="170"/>
                                        </p:tgtEl>
                                        <p:attrNameLst>
                                          <p:attrName>style.visibility</p:attrName>
                                        </p:attrNameLst>
                                      </p:cBhvr>
                                      <p:to>
                                        <p:strVal val="visible"/>
                                      </p:to>
                                    </p:set>
                                    <p:anim calcmode="lin" valueType="num">
                                      <p:cBhvr>
                                        <p:cTn id="22" dur="1000" fill="hold"/>
                                        <p:tgtEl>
                                          <p:spTgt spid="170"/>
                                        </p:tgtEl>
                                        <p:attrNameLst>
                                          <p:attrName>ppt_x</p:attrName>
                                        </p:attrNameLst>
                                      </p:cBhvr>
                                      <p:tavLst>
                                        <p:tav tm="0">
                                          <p:val>
                                            <p:strVal val="1+#ppt_w/2"/>
                                          </p:val>
                                        </p:tav>
                                        <p:tav tm="100000">
                                          <p:val>
                                            <p:strVal val="#ppt_x"/>
                                          </p:val>
                                        </p:tav>
                                      </p:tavLst>
                                    </p:anim>
                                    <p:anim calcmode="lin" valueType="num">
                                      <p:cBhvr>
                                        <p:cTn id="23" dur="1000" fill="hold"/>
                                        <p:tgtEl>
                                          <p:spTgt spid="170"/>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Class="entr" nodeType="afterEffect" presetSubtype="2" presetID="2" grpId="5" fill="hold">
                                  <p:stCondLst>
                                    <p:cond delay="0"/>
                                  </p:stCondLst>
                                  <p:iterate type="el" backwards="0">
                                    <p:tmAbs val="0"/>
                                  </p:iterate>
                                  <p:childTnLst>
                                    <p:set>
                                      <p:cBhvr>
                                        <p:cTn id="26" fill="hold"/>
                                        <p:tgtEl>
                                          <p:spTgt spid="171"/>
                                        </p:tgtEl>
                                        <p:attrNameLst>
                                          <p:attrName>style.visibility</p:attrName>
                                        </p:attrNameLst>
                                      </p:cBhvr>
                                      <p:to>
                                        <p:strVal val="visible"/>
                                      </p:to>
                                    </p:set>
                                    <p:anim calcmode="lin" valueType="num">
                                      <p:cBhvr>
                                        <p:cTn id="27" dur="1000" fill="hold"/>
                                        <p:tgtEl>
                                          <p:spTgt spid="171"/>
                                        </p:tgtEl>
                                        <p:attrNameLst>
                                          <p:attrName>ppt_x</p:attrName>
                                        </p:attrNameLst>
                                      </p:cBhvr>
                                      <p:tavLst>
                                        <p:tav tm="0">
                                          <p:val>
                                            <p:strVal val="1+#ppt_w/2"/>
                                          </p:val>
                                        </p:tav>
                                        <p:tav tm="100000">
                                          <p:val>
                                            <p:strVal val="#ppt_x"/>
                                          </p:val>
                                        </p:tav>
                                      </p:tavLst>
                                    </p:anim>
                                    <p:anim calcmode="lin" valueType="num">
                                      <p:cBhvr>
                                        <p:cTn id="28" dur="1000" fill="hold"/>
                                        <p:tgtEl>
                                          <p:spTgt spid="171"/>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Class="entr" nodeType="afterEffect" presetSubtype="2" presetID="2" grpId="6" fill="hold">
                                  <p:stCondLst>
                                    <p:cond delay="0"/>
                                  </p:stCondLst>
                                  <p:iterate type="el" backwards="0">
                                    <p:tmAbs val="0"/>
                                  </p:iterate>
                                  <p:childTnLst>
                                    <p:set>
                                      <p:cBhvr>
                                        <p:cTn id="31" fill="hold"/>
                                        <p:tgtEl>
                                          <p:spTgt spid="172"/>
                                        </p:tgtEl>
                                        <p:attrNameLst>
                                          <p:attrName>style.visibility</p:attrName>
                                        </p:attrNameLst>
                                      </p:cBhvr>
                                      <p:to>
                                        <p:strVal val="visible"/>
                                      </p:to>
                                    </p:set>
                                    <p:anim calcmode="lin" valueType="num">
                                      <p:cBhvr>
                                        <p:cTn id="32" dur="1000" fill="hold"/>
                                        <p:tgtEl>
                                          <p:spTgt spid="172"/>
                                        </p:tgtEl>
                                        <p:attrNameLst>
                                          <p:attrName>ppt_x</p:attrName>
                                        </p:attrNameLst>
                                      </p:cBhvr>
                                      <p:tavLst>
                                        <p:tav tm="0">
                                          <p:val>
                                            <p:strVal val="1+#ppt_w/2"/>
                                          </p:val>
                                        </p:tav>
                                        <p:tav tm="100000">
                                          <p:val>
                                            <p:strVal val="#ppt_x"/>
                                          </p:val>
                                        </p:tav>
                                      </p:tavLst>
                                    </p:anim>
                                    <p:anim calcmode="lin" valueType="num">
                                      <p:cBhvr>
                                        <p:cTn id="33" dur="1000" fill="hold"/>
                                        <p:tgtEl>
                                          <p:spTgt spid="172"/>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Class="entr" nodeType="afterEffect" presetSubtype="8" presetID="2" grpId="7" fill="hold">
                                  <p:stCondLst>
                                    <p:cond delay="0"/>
                                  </p:stCondLst>
                                  <p:iterate type="el" backwards="0">
                                    <p:tmAbs val="0"/>
                                  </p:iterate>
                                  <p:childTnLst>
                                    <p:set>
                                      <p:cBhvr>
                                        <p:cTn id="36" fill="hold"/>
                                        <p:tgtEl>
                                          <p:spTgt spid="169"/>
                                        </p:tgtEl>
                                        <p:attrNameLst>
                                          <p:attrName>style.visibility</p:attrName>
                                        </p:attrNameLst>
                                      </p:cBhvr>
                                      <p:to>
                                        <p:strVal val="visible"/>
                                      </p:to>
                                    </p:set>
                                    <p:anim calcmode="lin" valueType="num">
                                      <p:cBhvr>
                                        <p:cTn id="37" dur="1000" fill="hold"/>
                                        <p:tgtEl>
                                          <p:spTgt spid="169"/>
                                        </p:tgtEl>
                                        <p:attrNameLst>
                                          <p:attrName>ppt_x</p:attrName>
                                        </p:attrNameLst>
                                      </p:cBhvr>
                                      <p:tavLst>
                                        <p:tav tm="0">
                                          <p:val>
                                            <p:strVal val="0-#ppt_w/2"/>
                                          </p:val>
                                        </p:tav>
                                        <p:tav tm="100000">
                                          <p:val>
                                            <p:strVal val="#ppt_x"/>
                                          </p:val>
                                        </p:tav>
                                      </p:tavLst>
                                    </p:anim>
                                    <p:anim calcmode="lin" valueType="num">
                                      <p:cBhvr>
                                        <p:cTn id="38" dur="1000" fill="hold"/>
                                        <p:tgtEl>
                                          <p:spTgt spid="169"/>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Class="entr" nodeType="afterEffect" presetSubtype="8" presetID="2" grpId="8" fill="hold">
                                  <p:stCondLst>
                                    <p:cond delay="0"/>
                                  </p:stCondLst>
                                  <p:iterate type="el" backwards="0">
                                    <p:tmAbs val="0"/>
                                  </p:iterate>
                                  <p:childTnLst>
                                    <p:set>
                                      <p:cBhvr>
                                        <p:cTn id="41" fill="hold"/>
                                        <p:tgtEl>
                                          <p:spTgt spid="164"/>
                                        </p:tgtEl>
                                        <p:attrNameLst>
                                          <p:attrName>style.visibility</p:attrName>
                                        </p:attrNameLst>
                                      </p:cBhvr>
                                      <p:to>
                                        <p:strVal val="visible"/>
                                      </p:to>
                                    </p:set>
                                    <p:anim calcmode="lin" valueType="num">
                                      <p:cBhvr>
                                        <p:cTn id="42" dur="1000" fill="hold"/>
                                        <p:tgtEl>
                                          <p:spTgt spid="164"/>
                                        </p:tgtEl>
                                        <p:attrNameLst>
                                          <p:attrName>ppt_x</p:attrName>
                                        </p:attrNameLst>
                                      </p:cBhvr>
                                      <p:tavLst>
                                        <p:tav tm="0">
                                          <p:val>
                                            <p:strVal val="0-#ppt_w/2"/>
                                          </p:val>
                                        </p:tav>
                                        <p:tav tm="100000">
                                          <p:val>
                                            <p:strVal val="#ppt_x"/>
                                          </p:val>
                                        </p:tav>
                                      </p:tavLst>
                                    </p:anim>
                                    <p:anim calcmode="lin" valueType="num">
                                      <p:cBhvr>
                                        <p:cTn id="43" dur="1000" fill="hold"/>
                                        <p:tgtEl>
                                          <p:spTgt spid="164"/>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Class="entr" nodeType="afterEffect" presetSubtype="8" presetID="2" grpId="9" fill="hold">
                                  <p:stCondLst>
                                    <p:cond delay="0"/>
                                  </p:stCondLst>
                                  <p:iterate type="el" backwards="0">
                                    <p:tmAbs val="0"/>
                                  </p:iterate>
                                  <p:childTnLst>
                                    <p:set>
                                      <p:cBhvr>
                                        <p:cTn id="46" fill="hold"/>
                                        <p:tgtEl>
                                          <p:spTgt spid="165"/>
                                        </p:tgtEl>
                                        <p:attrNameLst>
                                          <p:attrName>style.visibility</p:attrName>
                                        </p:attrNameLst>
                                      </p:cBhvr>
                                      <p:to>
                                        <p:strVal val="visible"/>
                                      </p:to>
                                    </p:set>
                                    <p:anim calcmode="lin" valueType="num">
                                      <p:cBhvr>
                                        <p:cTn id="47" dur="1000" fill="hold"/>
                                        <p:tgtEl>
                                          <p:spTgt spid="165"/>
                                        </p:tgtEl>
                                        <p:attrNameLst>
                                          <p:attrName>ppt_x</p:attrName>
                                        </p:attrNameLst>
                                      </p:cBhvr>
                                      <p:tavLst>
                                        <p:tav tm="0">
                                          <p:val>
                                            <p:strVal val="0-#ppt_w/2"/>
                                          </p:val>
                                        </p:tav>
                                        <p:tav tm="100000">
                                          <p:val>
                                            <p:strVal val="#ppt_x"/>
                                          </p:val>
                                        </p:tav>
                                      </p:tavLst>
                                    </p:anim>
                                    <p:anim calcmode="lin" valueType="num">
                                      <p:cBhvr>
                                        <p:cTn id="48" dur="1000" fill="hold"/>
                                        <p:tgtEl>
                                          <p:spTgt spid="165"/>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Class="entr" nodeType="afterEffect" presetSubtype="2" presetID="2" grpId="10" fill="hold">
                                  <p:stCondLst>
                                    <p:cond delay="0"/>
                                  </p:stCondLst>
                                  <p:iterate type="el" backwards="0">
                                    <p:tmAbs val="0"/>
                                  </p:iterate>
                                  <p:childTnLst>
                                    <p:set>
                                      <p:cBhvr>
                                        <p:cTn id="51" fill="hold"/>
                                        <p:tgtEl>
                                          <p:spTgt spid="168"/>
                                        </p:tgtEl>
                                        <p:attrNameLst>
                                          <p:attrName>style.visibility</p:attrName>
                                        </p:attrNameLst>
                                      </p:cBhvr>
                                      <p:to>
                                        <p:strVal val="visible"/>
                                      </p:to>
                                    </p:set>
                                    <p:anim calcmode="lin" valueType="num">
                                      <p:cBhvr>
                                        <p:cTn id="52" dur="1000" fill="hold"/>
                                        <p:tgtEl>
                                          <p:spTgt spid="168"/>
                                        </p:tgtEl>
                                        <p:attrNameLst>
                                          <p:attrName>ppt_x</p:attrName>
                                        </p:attrNameLst>
                                      </p:cBhvr>
                                      <p:tavLst>
                                        <p:tav tm="0">
                                          <p:val>
                                            <p:strVal val="1+#ppt_w/2"/>
                                          </p:val>
                                        </p:tav>
                                        <p:tav tm="100000">
                                          <p:val>
                                            <p:strVal val="#ppt_x"/>
                                          </p:val>
                                        </p:tav>
                                      </p:tavLst>
                                    </p:anim>
                                    <p:anim calcmode="lin" valueType="num">
                                      <p:cBhvr>
                                        <p:cTn id="53" dur="1000" fill="hold"/>
                                        <p:tgtEl>
                                          <p:spTgt spid="168"/>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Class="entr" nodeType="afterEffect" presetSubtype="2" presetID="2" grpId="11" fill="hold">
                                  <p:stCondLst>
                                    <p:cond delay="0"/>
                                  </p:stCondLst>
                                  <p:iterate type="el" backwards="0">
                                    <p:tmAbs val="0"/>
                                  </p:iterate>
                                  <p:childTnLst>
                                    <p:set>
                                      <p:cBhvr>
                                        <p:cTn id="56" fill="hold"/>
                                        <p:tgtEl>
                                          <p:spTgt spid="167"/>
                                        </p:tgtEl>
                                        <p:attrNameLst>
                                          <p:attrName>style.visibility</p:attrName>
                                        </p:attrNameLst>
                                      </p:cBhvr>
                                      <p:to>
                                        <p:strVal val="visible"/>
                                      </p:to>
                                    </p:set>
                                    <p:anim calcmode="lin" valueType="num">
                                      <p:cBhvr>
                                        <p:cTn id="57" dur="1000" fill="hold"/>
                                        <p:tgtEl>
                                          <p:spTgt spid="167"/>
                                        </p:tgtEl>
                                        <p:attrNameLst>
                                          <p:attrName>ppt_x</p:attrName>
                                        </p:attrNameLst>
                                      </p:cBhvr>
                                      <p:tavLst>
                                        <p:tav tm="0">
                                          <p:val>
                                            <p:strVal val="1+#ppt_w/2"/>
                                          </p:val>
                                        </p:tav>
                                        <p:tav tm="100000">
                                          <p:val>
                                            <p:strVal val="#ppt_x"/>
                                          </p:val>
                                        </p:tav>
                                      </p:tavLst>
                                    </p:anim>
                                    <p:anim calcmode="lin" valueType="num">
                                      <p:cBhvr>
                                        <p:cTn id="58" dur="1000" fill="hold"/>
                                        <p:tgtEl>
                                          <p:spTgt spid="167"/>
                                        </p:tgtEl>
                                        <p:attrNameLst>
                                          <p:attrName>ppt_y</p:attrName>
                                        </p:attrNameLst>
                                      </p:cBhvr>
                                      <p:tavLst>
                                        <p:tav tm="0">
                                          <p:val>
                                            <p:strVal val="#ppt_y"/>
                                          </p:val>
                                        </p:tav>
                                        <p:tav tm="100000">
                                          <p:val>
                                            <p:strVal val="#ppt_y"/>
                                          </p:val>
                                        </p:tav>
                                      </p:tavLst>
                                    </p:anim>
                                  </p:childTnLst>
                                </p:cTn>
                              </p:par>
                            </p:childTnLst>
                          </p:cTn>
                        </p:par>
                        <p:par>
                          <p:cTn id="59" fill="hold">
                            <p:stCondLst>
                              <p:cond delay="11000"/>
                            </p:stCondLst>
                            <p:childTnLst>
                              <p:par>
                                <p:cTn id="60" presetClass="entr" nodeType="afterEffect" presetSubtype="2" presetID="2" grpId="12" fill="hold">
                                  <p:stCondLst>
                                    <p:cond delay="0"/>
                                  </p:stCondLst>
                                  <p:iterate type="el" backwards="0">
                                    <p:tmAbs val="0"/>
                                  </p:iterate>
                                  <p:childTnLst>
                                    <p:set>
                                      <p:cBhvr>
                                        <p:cTn id="61" fill="hold"/>
                                        <p:tgtEl>
                                          <p:spTgt spid="166"/>
                                        </p:tgtEl>
                                        <p:attrNameLst>
                                          <p:attrName>style.visibility</p:attrName>
                                        </p:attrNameLst>
                                      </p:cBhvr>
                                      <p:to>
                                        <p:strVal val="visible"/>
                                      </p:to>
                                    </p:set>
                                    <p:anim calcmode="lin" valueType="num">
                                      <p:cBhvr>
                                        <p:cTn id="62" dur="1000" fill="hold"/>
                                        <p:tgtEl>
                                          <p:spTgt spid="166"/>
                                        </p:tgtEl>
                                        <p:attrNameLst>
                                          <p:attrName>ppt_x</p:attrName>
                                        </p:attrNameLst>
                                      </p:cBhvr>
                                      <p:tavLst>
                                        <p:tav tm="0">
                                          <p:val>
                                            <p:strVal val="1+#ppt_w/2"/>
                                          </p:val>
                                        </p:tav>
                                        <p:tav tm="100000">
                                          <p:val>
                                            <p:strVal val="#ppt_x"/>
                                          </p:val>
                                        </p:tav>
                                      </p:tavLst>
                                    </p:anim>
                                    <p:anim calcmode="lin" valueType="num">
                                      <p:cBhvr>
                                        <p:cTn id="63" dur="1000" fill="hold"/>
                                        <p:tgtEl>
                                          <p:spTgt spid="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9"/>
      <p:bldP build="whole" bldLvl="1" animBg="1" rev="0" advAuto="0" spid="166" grpId="12"/>
      <p:bldP build="whole" bldLvl="1" animBg="1" rev="0" advAuto="0" spid="172" grpId="6"/>
      <p:bldP build="whole" bldLvl="1" animBg="1" rev="0" advAuto="0" spid="164" grpId="8"/>
      <p:bldP build="whole" bldLvl="1" animBg="1" rev="0" advAuto="0" spid="167" grpId="11"/>
      <p:bldP build="whole" bldLvl="1" animBg="1" rev="0" advAuto="0" spid="175" grpId="3"/>
      <p:bldP build="whole" bldLvl="1" animBg="1" rev="0" advAuto="0" spid="174" grpId="2"/>
      <p:bldP build="whole" bldLvl="1" animBg="1" rev="0" advAuto="0" spid="171" grpId="5"/>
      <p:bldP build="whole" bldLvl="1" animBg="1" rev="0" advAuto="0" spid="169" grpId="7"/>
      <p:bldP build="whole" bldLvl="1" animBg="1" rev="0" advAuto="0" spid="170" grpId="4"/>
      <p:bldP build="whole" bldLvl="1" animBg="1" rev="0" advAuto="0" spid="173" grpId="1"/>
      <p:bldP build="whole" bldLvl="1" animBg="1" rev="0" advAuto="0" spid="168" grpId="10"/>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xfrm>
            <a:off x="952500" y="-525959"/>
            <a:ext cx="11099800" cy="2159001"/>
          </a:xfrm>
          <a:prstGeom prst="rect">
            <a:avLst/>
          </a:prstGeom>
        </p:spPr>
        <p:txBody>
          <a:bodyPr/>
          <a:lstStyle>
            <a:lvl1pPr>
              <a:defRPr b="1">
                <a:latin typeface="Helvetica"/>
                <a:ea typeface="Helvetica"/>
                <a:cs typeface="Helvetica"/>
                <a:sym typeface="Helvetica"/>
              </a:defRPr>
            </a:lvl1pPr>
          </a:lstStyle>
          <a:p>
            <a:pPr/>
            <a:r>
              <a:t>Problems</a:t>
            </a:r>
          </a:p>
        </p:txBody>
      </p:sp>
      <p:pic>
        <p:nvPicPr>
          <p:cNvPr id="181" name="pasted-image.png"/>
          <p:cNvPicPr>
            <a:picLocks noChangeAspect="1"/>
          </p:cNvPicPr>
          <p:nvPr/>
        </p:nvPicPr>
        <p:blipFill>
          <a:blip r:embed="rId3">
            <a:extLst/>
          </a:blip>
          <a:srcRect l="0" t="11291" r="0" b="0"/>
          <a:stretch>
            <a:fillRect/>
          </a:stretch>
        </p:blipFill>
        <p:spPr>
          <a:xfrm>
            <a:off x="171450" y="4256550"/>
            <a:ext cx="12661814" cy="5469058"/>
          </a:xfrm>
          <a:prstGeom prst="rect">
            <a:avLst/>
          </a:prstGeom>
          <a:ln w="12700">
            <a:miter lim="400000"/>
          </a:ln>
        </p:spPr>
      </p:pic>
      <p:sp>
        <p:nvSpPr>
          <p:cNvPr id="182" name="Shape 182"/>
          <p:cNvSpPr/>
          <p:nvPr/>
        </p:nvSpPr>
        <p:spPr>
          <a:xfrm>
            <a:off x="1946056" y="1282699"/>
            <a:ext cx="9112688"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vl1pPr>
          </a:lstStyle>
          <a:p>
            <a:pPr/>
            <a:r>
              <a:t>Money • Familiarity • Environment</a:t>
            </a:r>
          </a:p>
        </p:txBody>
      </p:sp>
      <p:sp>
        <p:nvSpPr>
          <p:cNvPr id="183" name="Shape 183"/>
          <p:cNvSpPr/>
          <p:nvPr/>
        </p:nvSpPr>
        <p:spPr>
          <a:xfrm>
            <a:off x="545312" y="2905091"/>
            <a:ext cx="1191417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Average annual household expenditures on gasoline and motor oil (2000- 2015)</a:t>
            </a:r>
          </a:p>
        </p:txBody>
      </p:sp>
    </p:spTree>
  </p:cSld>
  <p:clrMapOvr>
    <a:masterClrMapping/>
  </p:clrMapOvr>
  <p:transition xmlns:p14="http://schemas.microsoft.com/office/powerpoint/2010/main" spd="slow" advClick="1" p14:dur="275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xfrm>
            <a:off x="952500" y="-520700"/>
            <a:ext cx="11099800" cy="2159000"/>
          </a:xfrm>
          <a:prstGeom prst="rect">
            <a:avLst/>
          </a:prstGeom>
        </p:spPr>
        <p:txBody>
          <a:bodyPr/>
          <a:lstStyle>
            <a:lvl1pPr>
              <a:defRPr b="1">
                <a:latin typeface="Helvetica"/>
                <a:ea typeface="Helvetica"/>
                <a:cs typeface="Helvetica"/>
                <a:sym typeface="Helvetica"/>
              </a:defRPr>
            </a:lvl1pPr>
          </a:lstStyle>
          <a:p>
            <a:pPr/>
            <a:r>
              <a:t>Solution</a:t>
            </a:r>
          </a:p>
        </p:txBody>
      </p:sp>
      <p:pic>
        <p:nvPicPr>
          <p:cNvPr id="188" name="iPhoneSample.jpg"/>
          <p:cNvPicPr>
            <a:picLocks noChangeAspect="1"/>
          </p:cNvPicPr>
          <p:nvPr/>
        </p:nvPicPr>
        <p:blipFill>
          <a:blip r:embed="rId3">
            <a:extLst/>
          </a:blip>
          <a:stretch>
            <a:fillRect/>
          </a:stretch>
        </p:blipFill>
        <p:spPr>
          <a:xfrm>
            <a:off x="1963145" y="1722018"/>
            <a:ext cx="9078510" cy="6309564"/>
          </a:xfrm>
          <a:prstGeom prst="rect">
            <a:avLst/>
          </a:prstGeom>
          <a:ln w="12700">
            <a:miter lim="400000"/>
          </a:ln>
          <a:effectLst>
            <a:reflection blurRad="0" stA="77491" stPos="0" endA="0" endPos="40000" dist="0" dir="5400000" fadeDir="5400000" sx="100000" sy="-100000" kx="0" ky="0" algn="bl" rotWithShape="0"/>
          </a:effectLst>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xfrm>
            <a:off x="952500" y="-524934"/>
            <a:ext cx="11099800" cy="2159001"/>
          </a:xfrm>
          <a:prstGeom prst="rect">
            <a:avLst/>
          </a:prstGeom>
        </p:spPr>
        <p:txBody>
          <a:bodyPr/>
          <a:lstStyle>
            <a:lvl1pPr>
              <a:defRPr b="1">
                <a:latin typeface="Helvetica"/>
                <a:ea typeface="Helvetica"/>
                <a:cs typeface="Helvetica"/>
                <a:sym typeface="Helvetica"/>
              </a:defRPr>
            </a:lvl1pPr>
          </a:lstStyle>
          <a:p>
            <a:pPr/>
            <a:r>
              <a:t>Technology</a:t>
            </a:r>
          </a:p>
        </p:txBody>
      </p:sp>
      <p:grpSp>
        <p:nvGrpSpPr>
          <p:cNvPr id="196" name="Group 196"/>
          <p:cNvGrpSpPr/>
          <p:nvPr/>
        </p:nvGrpSpPr>
        <p:grpSpPr>
          <a:xfrm>
            <a:off x="3448444" y="5574979"/>
            <a:ext cx="6108010" cy="2306101"/>
            <a:chOff x="0" y="0"/>
            <a:chExt cx="6108009" cy="2306099"/>
          </a:xfrm>
        </p:grpSpPr>
        <p:pic>
          <p:nvPicPr>
            <p:cNvPr id="193" name="pasted-image.png"/>
            <p:cNvPicPr>
              <a:picLocks noChangeAspect="1"/>
            </p:cNvPicPr>
            <p:nvPr/>
          </p:nvPicPr>
          <p:blipFill>
            <a:blip r:embed="rId3">
              <a:extLst/>
            </a:blip>
            <a:stretch>
              <a:fillRect/>
            </a:stretch>
          </p:blipFill>
          <p:spPr>
            <a:xfrm>
              <a:off x="0" y="78864"/>
              <a:ext cx="2306100" cy="2148372"/>
            </a:xfrm>
            <a:prstGeom prst="rect">
              <a:avLst/>
            </a:prstGeom>
            <a:ln w="12700" cap="flat">
              <a:noFill/>
              <a:miter lim="400000"/>
            </a:ln>
            <a:effectLst/>
          </p:spPr>
        </p:pic>
        <p:pic>
          <p:nvPicPr>
            <p:cNvPr id="194" name="icon256.png"/>
            <p:cNvPicPr>
              <a:picLocks noChangeAspect="1"/>
            </p:cNvPicPr>
            <p:nvPr/>
          </p:nvPicPr>
          <p:blipFill>
            <a:blip r:embed="rId4">
              <a:extLst/>
            </a:blip>
            <a:stretch>
              <a:fillRect/>
            </a:stretch>
          </p:blipFill>
          <p:spPr>
            <a:xfrm>
              <a:off x="2613407" y="0"/>
              <a:ext cx="2306101" cy="2306100"/>
            </a:xfrm>
            <a:prstGeom prst="rect">
              <a:avLst/>
            </a:prstGeom>
            <a:ln w="12700" cap="flat">
              <a:noFill/>
              <a:miter lim="400000"/>
            </a:ln>
            <a:effectLst/>
          </p:spPr>
        </p:pic>
        <p:pic>
          <p:nvPicPr>
            <p:cNvPr id="195" name="pasted-image.png"/>
            <p:cNvPicPr>
              <a:picLocks noChangeAspect="1"/>
            </p:cNvPicPr>
            <p:nvPr/>
          </p:nvPicPr>
          <p:blipFill>
            <a:blip r:embed="rId5">
              <a:extLst/>
            </a:blip>
            <a:srcRect l="29434" t="16985" r="29548" b="16730"/>
            <a:stretch>
              <a:fillRect/>
            </a:stretch>
          </p:blipFill>
          <p:spPr>
            <a:xfrm>
              <a:off x="5226815" y="441093"/>
              <a:ext cx="881195" cy="1424021"/>
            </a:xfrm>
            <a:custGeom>
              <a:avLst/>
              <a:gdLst/>
              <a:ahLst/>
              <a:cxnLst>
                <a:cxn ang="0">
                  <a:pos x="wd2" y="hd2"/>
                </a:cxn>
                <a:cxn ang="5400000">
                  <a:pos x="wd2" y="hd2"/>
                </a:cxn>
                <a:cxn ang="10800000">
                  <a:pos x="wd2" y="hd2"/>
                </a:cxn>
                <a:cxn ang="16200000">
                  <a:pos x="wd2" y="hd2"/>
                </a:cxn>
              </a:cxnLst>
              <a:rect l="0" t="0" r="r" b="b"/>
              <a:pathLst>
                <a:path w="21589" h="21302" fill="norm" stroke="1" extrusionOk="0">
                  <a:moveTo>
                    <a:pt x="10569" y="0"/>
                  </a:moveTo>
                  <a:cubicBezTo>
                    <a:pt x="7707" y="0"/>
                    <a:pt x="7461" y="23"/>
                    <a:pt x="5911" y="475"/>
                  </a:cubicBezTo>
                  <a:cubicBezTo>
                    <a:pt x="2243" y="1546"/>
                    <a:pt x="5" y="3904"/>
                    <a:pt x="0" y="6542"/>
                  </a:cubicBezTo>
                  <a:cubicBezTo>
                    <a:pt x="-1" y="6919"/>
                    <a:pt x="43" y="7303"/>
                    <a:pt x="136" y="7688"/>
                  </a:cubicBezTo>
                  <a:cubicBezTo>
                    <a:pt x="1042" y="11452"/>
                    <a:pt x="5715" y="13727"/>
                    <a:pt x="11833" y="13388"/>
                  </a:cubicBezTo>
                  <a:cubicBezTo>
                    <a:pt x="14984" y="13213"/>
                    <a:pt x="18193" y="11973"/>
                    <a:pt x="19359" y="10473"/>
                  </a:cubicBezTo>
                  <a:cubicBezTo>
                    <a:pt x="20386" y="9150"/>
                    <a:pt x="20660" y="9692"/>
                    <a:pt x="20292" y="12301"/>
                  </a:cubicBezTo>
                  <a:cubicBezTo>
                    <a:pt x="19803" y="15768"/>
                    <a:pt x="18698" y="17747"/>
                    <a:pt x="16471" y="19128"/>
                  </a:cubicBezTo>
                  <a:cubicBezTo>
                    <a:pt x="15819" y="19532"/>
                    <a:pt x="14883" y="19977"/>
                    <a:pt x="14390" y="20120"/>
                  </a:cubicBezTo>
                  <a:cubicBezTo>
                    <a:pt x="12157" y="20767"/>
                    <a:pt x="8935" y="20794"/>
                    <a:pt x="6602" y="20185"/>
                  </a:cubicBezTo>
                  <a:cubicBezTo>
                    <a:pt x="4815" y="19719"/>
                    <a:pt x="2754" y="18290"/>
                    <a:pt x="2197" y="17134"/>
                  </a:cubicBezTo>
                  <a:cubicBezTo>
                    <a:pt x="1831" y="16373"/>
                    <a:pt x="1663" y="16220"/>
                    <a:pt x="1196" y="16219"/>
                  </a:cubicBezTo>
                  <a:cubicBezTo>
                    <a:pt x="702" y="16219"/>
                    <a:pt x="653" y="16284"/>
                    <a:pt x="778" y="16724"/>
                  </a:cubicBezTo>
                  <a:cubicBezTo>
                    <a:pt x="1012" y="17549"/>
                    <a:pt x="2308" y="19046"/>
                    <a:pt x="3325" y="19669"/>
                  </a:cubicBezTo>
                  <a:cubicBezTo>
                    <a:pt x="4348" y="20296"/>
                    <a:pt x="5683" y="20768"/>
                    <a:pt x="7302" y="21082"/>
                  </a:cubicBezTo>
                  <a:cubicBezTo>
                    <a:pt x="9979" y="21600"/>
                    <a:pt x="14398" y="21165"/>
                    <a:pt x="16539" y="20173"/>
                  </a:cubicBezTo>
                  <a:cubicBezTo>
                    <a:pt x="19516" y="18794"/>
                    <a:pt x="21076" y="16093"/>
                    <a:pt x="21498" y="11571"/>
                  </a:cubicBezTo>
                  <a:cubicBezTo>
                    <a:pt x="21568" y="10817"/>
                    <a:pt x="21599" y="10098"/>
                    <a:pt x="21585" y="9416"/>
                  </a:cubicBezTo>
                  <a:cubicBezTo>
                    <a:pt x="21488" y="4638"/>
                    <a:pt x="19335" y="1620"/>
                    <a:pt x="15168" y="445"/>
                  </a:cubicBezTo>
                  <a:cubicBezTo>
                    <a:pt x="13714" y="35"/>
                    <a:pt x="13367" y="0"/>
                    <a:pt x="10569" y="0"/>
                  </a:cubicBezTo>
                  <a:close/>
                  <a:moveTo>
                    <a:pt x="11055" y="564"/>
                  </a:moveTo>
                  <a:cubicBezTo>
                    <a:pt x="15889" y="665"/>
                    <a:pt x="19385" y="2961"/>
                    <a:pt x="19923" y="6495"/>
                  </a:cubicBezTo>
                  <a:cubicBezTo>
                    <a:pt x="20377" y="9478"/>
                    <a:pt x="17123" y="12130"/>
                    <a:pt x="12348" y="12669"/>
                  </a:cubicBezTo>
                  <a:cubicBezTo>
                    <a:pt x="11531" y="12761"/>
                    <a:pt x="10793" y="12833"/>
                    <a:pt x="10715" y="12824"/>
                  </a:cubicBezTo>
                  <a:cubicBezTo>
                    <a:pt x="10636" y="12814"/>
                    <a:pt x="9950" y="12739"/>
                    <a:pt x="9188" y="12663"/>
                  </a:cubicBezTo>
                  <a:cubicBezTo>
                    <a:pt x="6188" y="12363"/>
                    <a:pt x="3538" y="11110"/>
                    <a:pt x="2178" y="9339"/>
                  </a:cubicBezTo>
                  <a:cubicBezTo>
                    <a:pt x="1561" y="8535"/>
                    <a:pt x="1509" y="8300"/>
                    <a:pt x="1517" y="6614"/>
                  </a:cubicBezTo>
                  <a:cubicBezTo>
                    <a:pt x="1524" y="4906"/>
                    <a:pt x="1579" y="4702"/>
                    <a:pt x="2236" y="3889"/>
                  </a:cubicBezTo>
                  <a:cubicBezTo>
                    <a:pt x="2626" y="3405"/>
                    <a:pt x="3523" y="2652"/>
                    <a:pt x="4229" y="2214"/>
                  </a:cubicBezTo>
                  <a:cubicBezTo>
                    <a:pt x="5891" y="1184"/>
                    <a:pt x="7733" y="662"/>
                    <a:pt x="10073" y="570"/>
                  </a:cubicBezTo>
                  <a:cubicBezTo>
                    <a:pt x="10407" y="557"/>
                    <a:pt x="10733" y="557"/>
                    <a:pt x="11055" y="564"/>
                  </a:cubicBezTo>
                  <a:close/>
                </a:path>
              </a:pathLst>
            </a:custGeom>
            <a:ln w="12700" cap="flat">
              <a:noFill/>
              <a:miter lim="400000"/>
            </a:ln>
            <a:effectLst/>
          </p:spPr>
        </p:pic>
      </p:grpSp>
      <p:pic>
        <p:nvPicPr>
          <p:cNvPr id="197" name="pasted-image.png"/>
          <p:cNvPicPr>
            <a:picLocks noChangeAspect="1"/>
          </p:cNvPicPr>
          <p:nvPr/>
        </p:nvPicPr>
        <p:blipFill>
          <a:blip r:embed="rId6">
            <a:extLst/>
          </a:blip>
          <a:stretch>
            <a:fillRect/>
          </a:stretch>
        </p:blipFill>
        <p:spPr>
          <a:xfrm>
            <a:off x="4080915" y="1872520"/>
            <a:ext cx="4842970" cy="3632228"/>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1" name="picture21.jpg"/>
          <p:cNvPicPr>
            <a:picLocks noChangeAspect="1"/>
          </p:cNvPicPr>
          <p:nvPr>
            <p:ph type="pic" idx="13"/>
          </p:nvPr>
        </p:nvPicPr>
        <p:blipFill>
          <a:blip r:embed="rId3">
            <a:extLst/>
          </a:blip>
          <a:srcRect l="325" t="0" r="325" b="6810"/>
          <a:stretch>
            <a:fillRect/>
          </a:stretch>
        </p:blipFill>
        <p:spPr>
          <a:xfrm>
            <a:off x="6730999" y="5237338"/>
            <a:ext cx="5334001" cy="3127099"/>
          </a:xfrm>
          <a:prstGeom prst="rect">
            <a:avLst/>
          </a:prstGeom>
        </p:spPr>
      </p:pic>
      <p:pic>
        <p:nvPicPr>
          <p:cNvPr id="202" name="ces1uyjnsinba4d783gc-enhanced.jpeg"/>
          <p:cNvPicPr>
            <a:picLocks noChangeAspect="1"/>
          </p:cNvPicPr>
          <p:nvPr>
            <p:ph type="pic" idx="14"/>
          </p:nvPr>
        </p:nvPicPr>
        <p:blipFill>
          <a:blip r:embed="rId4">
            <a:extLst/>
          </a:blip>
          <a:srcRect l="0" t="6387" r="0" b="6387"/>
          <a:stretch>
            <a:fillRect/>
          </a:stretch>
        </p:blipFill>
        <p:spPr>
          <a:prstGeom prst="rect">
            <a:avLst/>
          </a:prstGeom>
        </p:spPr>
      </p:pic>
      <p:pic>
        <p:nvPicPr>
          <p:cNvPr id="203" name="ford_focus.jpg"/>
          <p:cNvPicPr>
            <a:picLocks noChangeAspect="1"/>
          </p:cNvPicPr>
          <p:nvPr>
            <p:ph type="pic" idx="15"/>
          </p:nvPr>
        </p:nvPicPr>
        <p:blipFill>
          <a:blip r:embed="rId5">
            <a:extLst/>
          </a:blip>
          <a:srcRect l="1388" t="0" r="1388" b="0"/>
          <a:stretch>
            <a:fillRect/>
          </a:stretch>
        </p:blipFill>
        <p:spPr>
          <a:prstGeom prst="rect">
            <a:avLst/>
          </a:prstGeom>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952500" y="-520700"/>
            <a:ext cx="11099800" cy="2159000"/>
          </a:xfrm>
          <a:prstGeom prst="rect">
            <a:avLst/>
          </a:prstGeom>
        </p:spPr>
        <p:txBody>
          <a:bodyPr/>
          <a:lstStyle>
            <a:lvl1pPr>
              <a:defRPr b="1">
                <a:latin typeface="Helvetica"/>
                <a:ea typeface="Helvetica"/>
                <a:cs typeface="Helvetica"/>
                <a:sym typeface="Helvetica"/>
              </a:defRPr>
            </a:lvl1pPr>
          </a:lstStyle>
          <a:p>
            <a:pPr/>
            <a:r>
              <a:t>Competition</a:t>
            </a:r>
          </a:p>
        </p:txBody>
      </p:sp>
      <p:pic>
        <p:nvPicPr>
          <p:cNvPr id="208" name="Screen Shot 2015-12-08 at 10.43.53 AM.png"/>
          <p:cNvPicPr>
            <a:picLocks noChangeAspect="0"/>
          </p:cNvPicPr>
          <p:nvPr/>
        </p:nvPicPr>
        <p:blipFill>
          <a:blip r:embed="rId3">
            <a:extLst/>
          </a:blip>
          <a:srcRect l="0" t="0" r="26464" b="0"/>
          <a:stretch>
            <a:fillRect/>
          </a:stretch>
        </p:blipFill>
        <p:spPr>
          <a:xfrm>
            <a:off x="1169514" y="5033392"/>
            <a:ext cx="10632552" cy="4035878"/>
          </a:xfrm>
          <a:prstGeom prst="rect">
            <a:avLst/>
          </a:prstGeom>
          <a:ln w="12700">
            <a:miter lim="400000"/>
          </a:ln>
        </p:spPr>
      </p:pic>
      <p:pic>
        <p:nvPicPr>
          <p:cNvPr id="209" name="unnamed.png"/>
          <p:cNvPicPr>
            <a:picLocks noChangeAspect="0"/>
          </p:cNvPicPr>
          <p:nvPr/>
        </p:nvPicPr>
        <p:blipFill>
          <a:blip r:embed="rId4">
            <a:extLst/>
          </a:blip>
          <a:stretch>
            <a:fillRect/>
          </a:stretch>
        </p:blipFill>
        <p:spPr>
          <a:xfrm>
            <a:off x="5934852" y="3205506"/>
            <a:ext cx="1076604" cy="1035381"/>
          </a:xfrm>
          <a:prstGeom prst="rect">
            <a:avLst/>
          </a:prstGeom>
          <a:ln w="12700">
            <a:miter lim="400000"/>
          </a:ln>
        </p:spPr>
      </p:pic>
      <p:pic>
        <p:nvPicPr>
          <p:cNvPr id="210" name="GCN_logo.png"/>
          <p:cNvPicPr>
            <a:picLocks noChangeAspect="0"/>
          </p:cNvPicPr>
          <p:nvPr/>
        </p:nvPicPr>
        <p:blipFill>
          <a:blip r:embed="rId5">
            <a:extLst/>
          </a:blip>
          <a:stretch>
            <a:fillRect/>
          </a:stretch>
        </p:blipFill>
        <p:spPr>
          <a:xfrm>
            <a:off x="149039" y="2235300"/>
            <a:ext cx="5827890" cy="1270001"/>
          </a:xfrm>
          <a:prstGeom prst="rect">
            <a:avLst/>
          </a:prstGeom>
          <a:ln w="12700">
            <a:miter lim="400000"/>
          </a:ln>
        </p:spPr>
      </p:pic>
      <p:pic>
        <p:nvPicPr>
          <p:cNvPr id="211" name="logo-plugshare.png"/>
          <p:cNvPicPr>
            <a:picLocks noChangeAspect="0"/>
          </p:cNvPicPr>
          <p:nvPr/>
        </p:nvPicPr>
        <p:blipFill>
          <a:blip r:embed="rId6">
            <a:extLst/>
          </a:blip>
          <a:stretch>
            <a:fillRect/>
          </a:stretch>
        </p:blipFill>
        <p:spPr>
          <a:xfrm>
            <a:off x="7228934" y="2171800"/>
            <a:ext cx="5245101" cy="1270001"/>
          </a:xfrm>
          <a:prstGeom prst="rect">
            <a:avLst/>
          </a:prstGeom>
          <a:ln w="12700">
            <a:miter lim="400000"/>
          </a:ln>
        </p:spPr>
      </p:pic>
      <p:sp>
        <p:nvSpPr>
          <p:cNvPr id="212" name="Shape 212"/>
          <p:cNvSpPr/>
          <p:nvPr/>
        </p:nvSpPr>
        <p:spPr>
          <a:xfrm>
            <a:off x="5197464" y="4169151"/>
            <a:ext cx="2576780" cy="64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58AAB"/>
                </a:solidFill>
                <a:latin typeface="Helvetica Neue Bold Condensed"/>
                <a:ea typeface="Helvetica Neue Bold Condensed"/>
                <a:cs typeface="Helvetica Neue Bold Condensed"/>
                <a:sym typeface="Helvetica Neue Bold Condensed"/>
              </a:defRPr>
            </a:lvl1pPr>
          </a:lstStyle>
          <a:p>
            <a:pPr/>
            <a:r>
              <a:t>Azra Network</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216" name="Table 216"/>
          <p:cNvGraphicFramePr/>
          <p:nvPr/>
        </p:nvGraphicFramePr>
        <p:xfrm>
          <a:off x="89155" y="393700"/>
          <a:ext cx="12839190" cy="960184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175782"/>
                <a:gridCol w="2162676"/>
                <a:gridCol w="2162676"/>
                <a:gridCol w="2162676"/>
                <a:gridCol w="2162676"/>
              </a:tblGrid>
              <a:tr h="1085850">
                <a:tc>
                  <a:txBody>
                    <a:bodyPr/>
                    <a:lstStyle/>
                    <a:p>
                      <a:pPr defTabSz="914400">
                        <a:defRPr>
                          <a:solidFill>
                            <a:srgbClr val="000000"/>
                          </a:solidFill>
                        </a:defRPr>
                      </a:pPr>
                      <a:r>
                        <a:rPr b="1" sz="3200">
                          <a:solidFill>
                            <a:srgbClr val="FFFFFF"/>
                          </a:solidFill>
                          <a:latin typeface="Helvetica"/>
                          <a:ea typeface="Helvetica"/>
                          <a:cs typeface="Helvetica"/>
                          <a:sym typeface="Helvetica"/>
                        </a:rPr>
                        <a:t>Feature</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b="1" sz="3200">
                          <a:solidFill>
                            <a:srgbClr val="FFFFFF"/>
                          </a:solidFill>
                          <a:latin typeface="Helvetica"/>
                          <a:ea typeface="Helvetica"/>
                          <a:cs typeface="Helvetica"/>
                          <a:sym typeface="Helvetica"/>
                        </a:rPr>
                        <a:t>EVApp</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latin typeface="Helvetica"/>
                          <a:ea typeface="Helvetica"/>
                          <a:cs typeface="Helvetica"/>
                          <a:sym typeface="Helvetica"/>
                        </a:rPr>
                        <a:t>Green Charge</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latin typeface="Helvetica"/>
                          <a:ea typeface="Helvetica"/>
                          <a:cs typeface="Helvetica"/>
                          <a:sym typeface="Helvetica"/>
                        </a:rPr>
                        <a:t>PlugShare</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latin typeface="Helvetica"/>
                          <a:ea typeface="Helvetica"/>
                          <a:cs typeface="Helvetica"/>
                          <a:sym typeface="Helvetica"/>
                        </a:rPr>
                        <a:t>Azra Network</a:t>
                      </a:r>
                    </a:p>
                  </a:txBody>
                  <a:tcPr marL="50800" marR="50800" marT="50800" marB="50800" anchor="ctr" anchorCtr="0" horzOverflow="overflow">
                    <a:lnR w="12700">
                      <a:solidFill>
                        <a:srgbClr val="D6D6D6"/>
                      </a:solidFill>
                      <a:miter lim="400000"/>
                    </a:lnR>
                  </a:tcPr>
                </a:tc>
              </a:tr>
              <a:tr h="984250">
                <a:tc>
                  <a:txBody>
                    <a:bodyPr/>
                    <a:lstStyle/>
                    <a:p>
                      <a:pPr defTabSz="914400">
                        <a:defRPr>
                          <a:solidFill>
                            <a:srgbClr val="000000"/>
                          </a:solidFill>
                        </a:defRPr>
                      </a:pPr>
                      <a:r>
                        <a:rPr b="1" sz="2800">
                          <a:solidFill>
                            <a:srgbClr val="FFFFFF"/>
                          </a:solidFill>
                          <a:latin typeface="Helvetica"/>
                          <a:ea typeface="Helvetica"/>
                          <a:cs typeface="Helvetica"/>
                          <a:sym typeface="Helvetica"/>
                        </a:rPr>
                        <a:t>Set up charge reminder notifications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lnR w="12700">
                      <a:solidFill>
                        <a:srgbClr val="D6D6D6"/>
                      </a:solidFill>
                      <a:miter lim="400000"/>
                    </a:lnR>
                  </a:tcPr>
                </a:tc>
              </a:tr>
              <a:tr h="596900">
                <a:tc>
                  <a:txBody>
                    <a:bodyPr/>
                    <a:lstStyle/>
                    <a:p>
                      <a:pPr defTabSz="914400">
                        <a:defRPr>
                          <a:solidFill>
                            <a:srgbClr val="000000"/>
                          </a:solidFill>
                        </a:defRPr>
                      </a:pPr>
                      <a:r>
                        <a:rPr b="1" sz="2800">
                          <a:solidFill>
                            <a:srgbClr val="FFFFFF"/>
                          </a:solidFill>
                          <a:latin typeface="Helvetica"/>
                          <a:ea typeface="Helvetica"/>
                          <a:cs typeface="Helvetica"/>
                          <a:sym typeface="Helvetica"/>
                        </a:rPr>
                        <a:t>Calculate energy costs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977900">
                <a:tc>
                  <a:txBody>
                    <a:bodyPr/>
                    <a:lstStyle/>
                    <a:p>
                      <a:pPr defTabSz="914400">
                        <a:defRPr>
                          <a:solidFill>
                            <a:srgbClr val="000000"/>
                          </a:solidFill>
                        </a:defRPr>
                      </a:pPr>
                      <a:r>
                        <a:rPr b="1" sz="2800">
                          <a:solidFill>
                            <a:srgbClr val="FFFFFF"/>
                          </a:solidFill>
                          <a:latin typeface="Helvetica"/>
                          <a:ea typeface="Helvetica"/>
                          <a:cs typeface="Helvetica"/>
                          <a:sym typeface="Helvetica"/>
                        </a:rPr>
                        <a:t>Geo-localize available charging stations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lnR w="12700">
                      <a:solidFill>
                        <a:srgbClr val="D6D6D6"/>
                      </a:solidFill>
                      <a:miter lim="400000"/>
                    </a:lnR>
                  </a:tcPr>
                </a:tc>
              </a:tr>
              <a:tr h="596900">
                <a:tc>
                  <a:txBody>
                    <a:bodyPr/>
                    <a:lstStyle/>
                    <a:p>
                      <a:pPr defTabSz="914400">
                        <a:defRPr>
                          <a:solidFill>
                            <a:srgbClr val="000000"/>
                          </a:solidFill>
                        </a:defRPr>
                      </a:pPr>
                      <a:r>
                        <a:rPr b="1" sz="2800">
                          <a:solidFill>
                            <a:srgbClr val="FFFFFF"/>
                          </a:solidFill>
                          <a:latin typeface="Helvetica"/>
                          <a:ea typeface="Helvetica"/>
                          <a:cs typeface="Helvetica"/>
                          <a:sym typeface="Helvetica"/>
                        </a:rPr>
                        <a:t>Station Reviews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977900">
                <a:tc>
                  <a:txBody>
                    <a:bodyPr/>
                    <a:lstStyle/>
                    <a:p>
                      <a:pPr defTabSz="914400">
                        <a:defRPr>
                          <a:solidFill>
                            <a:srgbClr val="000000"/>
                          </a:solidFill>
                        </a:defRPr>
                      </a:pPr>
                      <a:r>
                        <a:rPr b="1" sz="2800">
                          <a:solidFill>
                            <a:srgbClr val="FFFFFF"/>
                          </a:solidFill>
                          <a:latin typeface="Helvetica"/>
                          <a:ea typeface="Helvetica"/>
                          <a:cs typeface="Helvetica"/>
                          <a:sym typeface="Helvetica"/>
                        </a:rPr>
                        <a:t>Follow a charging sessions progress</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lnR w="12700">
                      <a:solidFill>
                        <a:srgbClr val="D6D6D6"/>
                      </a:solidFill>
                      <a:miter lim="400000"/>
                    </a:lnR>
                  </a:tcPr>
                </a:tc>
              </a:tr>
              <a:tr h="977900">
                <a:tc>
                  <a:txBody>
                    <a:bodyPr/>
                    <a:lstStyle/>
                    <a:p>
                      <a:pPr defTabSz="914400">
                        <a:defRPr>
                          <a:solidFill>
                            <a:srgbClr val="000000"/>
                          </a:solidFill>
                        </a:defRPr>
                      </a:pPr>
                      <a:r>
                        <a:rPr b="1" sz="2800">
                          <a:solidFill>
                            <a:srgbClr val="FFFFFF"/>
                          </a:solidFill>
                          <a:latin typeface="Helvetica"/>
                          <a:ea typeface="Helvetica"/>
                          <a:cs typeface="Helvetica"/>
                          <a:sym typeface="Helvetica"/>
                        </a:rPr>
                        <a:t>Customize app to any vehicle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596900">
                <a:tc>
                  <a:txBody>
                    <a:bodyPr/>
                    <a:lstStyle/>
                    <a:p>
                      <a:pPr defTabSz="914400">
                        <a:defRPr>
                          <a:solidFill>
                            <a:srgbClr val="000000"/>
                          </a:solidFill>
                        </a:defRPr>
                      </a:pPr>
                      <a:r>
                        <a:rPr b="1" sz="2800">
                          <a:solidFill>
                            <a:srgbClr val="FFFFFF"/>
                          </a:solidFill>
                          <a:latin typeface="Helvetica"/>
                          <a:ea typeface="Helvetica"/>
                          <a:cs typeface="Helvetica"/>
                          <a:sym typeface="Helvetica"/>
                        </a:rPr>
                        <a:t>Vehicle diagnostics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596900">
                <a:tc>
                  <a:txBody>
                    <a:bodyPr/>
                    <a:lstStyle/>
                    <a:p>
                      <a:pPr defTabSz="914400">
                        <a:defRPr>
                          <a:solidFill>
                            <a:srgbClr val="000000"/>
                          </a:solidFill>
                        </a:defRPr>
                      </a:pPr>
                      <a:r>
                        <a:rPr b="1" sz="2800">
                          <a:solidFill>
                            <a:srgbClr val="FFFFFF"/>
                          </a:solidFill>
                          <a:latin typeface="Helvetica"/>
                          <a:ea typeface="Helvetica"/>
                          <a:cs typeface="Helvetica"/>
                          <a:sym typeface="Helvetica"/>
                        </a:rPr>
                        <a:t>Vehicle information</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977900">
                <a:tc>
                  <a:txBody>
                    <a:bodyPr/>
                    <a:lstStyle/>
                    <a:p>
                      <a:pPr defTabSz="914400">
                        <a:defRPr>
                          <a:solidFill>
                            <a:srgbClr val="000000"/>
                          </a:solidFill>
                        </a:defRPr>
                      </a:pPr>
                      <a:r>
                        <a:rPr b="1" sz="2800">
                          <a:solidFill>
                            <a:srgbClr val="FFFFFF"/>
                          </a:solidFill>
                          <a:latin typeface="Helvetica"/>
                          <a:ea typeface="Helvetica"/>
                          <a:cs typeface="Helvetica"/>
                          <a:sym typeface="Helvetica"/>
                        </a:rPr>
                        <a:t>Track range, speed and distance traveled</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D6D6D6"/>
                      </a:solidFill>
                      <a:miter lim="400000"/>
                    </a:lnR>
                  </a:tcPr>
                </a:tc>
              </a:tr>
              <a:tr h="596900">
                <a:tc>
                  <a:txBody>
                    <a:bodyPr/>
                    <a:lstStyle/>
                    <a:p>
                      <a:pPr defTabSz="914400">
                        <a:defRPr>
                          <a:solidFill>
                            <a:srgbClr val="000000"/>
                          </a:solidFill>
                        </a:defRPr>
                      </a:pPr>
                      <a:r>
                        <a:rPr b="1" sz="2800">
                          <a:solidFill>
                            <a:srgbClr val="FFFFFF"/>
                          </a:solidFill>
                          <a:latin typeface="Helvetica"/>
                          <a:ea typeface="Helvetica"/>
                          <a:cs typeface="Helvetica"/>
                          <a:sym typeface="Helvetica"/>
                        </a:rPr>
                        <a:t>Integrated payments</a:t>
                      </a:r>
                    </a:p>
                  </a:txBody>
                  <a:tcPr marL="50800" marR="50800" marT="50800" marB="50800" anchor="ctr" anchorCtr="0" horzOverflow="overflow">
                    <a:lnB w="12700">
                      <a:solidFill>
                        <a:srgbClr val="D6D6D6"/>
                      </a:solidFill>
                      <a:miter lim="400000"/>
                    </a:lnB>
                  </a:tcPr>
                </a:tc>
                <a:tc>
                  <a:txBody>
                    <a:bodyPr/>
                    <a:lstStyle/>
                    <a:p>
                      <a:pPr defTabSz="914400">
                        <a:defRPr sz="3200"/>
                      </a:pPr>
                    </a:p>
                  </a:txBody>
                  <a:tcPr marL="50800" marR="50800" marT="50800" marB="50800" anchor="ctr" anchorCtr="0" horzOverflow="overflow">
                    <a:lnB w="12700">
                      <a:solidFill>
                        <a:srgbClr val="D6D6D6"/>
                      </a:solidFill>
                      <a:miter lim="400000"/>
                    </a:lnB>
                  </a:tcPr>
                </a:tc>
                <a:tc>
                  <a:txBody>
                    <a:bodyPr/>
                    <a:lstStyle/>
                    <a:p>
                      <a:pPr defTabSz="914400">
                        <a:defRPr sz="3200"/>
                      </a:pPr>
                    </a:p>
                  </a:txBody>
                  <a:tcPr marL="50800" marR="50800" marT="50800" marB="50800" anchor="ctr" anchorCtr="0" horzOverflow="overflow">
                    <a:lnB w="12700">
                      <a:solidFill>
                        <a:srgbClr val="D6D6D6"/>
                      </a:solidFill>
                      <a:miter lim="400000"/>
                    </a:lnB>
                  </a:tcPr>
                </a:tc>
                <a:tc>
                  <a:txBody>
                    <a:bodyPr/>
                    <a:lstStyle/>
                    <a:p>
                      <a:pPr defTabSz="914400">
                        <a:defRPr sz="3200"/>
                      </a:pPr>
                    </a:p>
                  </a:txBody>
                  <a:tcPr marL="50800" marR="50800" marT="50800" marB="50800" anchor="ctr" anchorCtr="0" horzOverflow="overflow">
                    <a:lnB w="12700">
                      <a:solidFill>
                        <a:srgbClr val="D6D6D6"/>
                      </a:solidFill>
                      <a:miter lim="400000"/>
                    </a:lnB>
                  </a:tcPr>
                </a:tc>
                <a:tc>
                  <a:txBody>
                    <a:bodyPr/>
                    <a:lstStyle/>
                    <a:p>
                      <a:pPr defTabSz="914400">
                        <a:defRPr>
                          <a:solidFill>
                            <a:srgbClr val="000000"/>
                          </a:solidFill>
                        </a:defRPr>
                      </a:pPr>
                      <a:r>
                        <a:rPr sz="3200">
                          <a:solidFill>
                            <a:srgbClr val="FFFFFF"/>
                          </a:solidFill>
                        </a:rPr>
                        <a:t>X</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